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7315200" cx="9753600"/>
  <p:notesSz cx="6858000" cy="9144000"/>
  <p:embeddedFontLst>
    <p:embeddedFont>
      <p:font typeface="Montserrat"/>
      <p:regular r:id="rId22"/>
      <p:bold r:id="rId23"/>
      <p:italic r:id="rId24"/>
      <p:boldItalic r:id="rId25"/>
    </p:embeddedFont>
    <p:embeddedFont>
      <p:font typeface="Poppins"/>
      <p:regular r:id="rId26"/>
      <p:bold r:id="rId27"/>
      <p:italic r:id="rId28"/>
      <p:boldItalic r:id="rId29"/>
    </p:embeddedFont>
    <p:embeddedFont>
      <p:font typeface="Helvetica Neue"/>
      <p:regular r:id="rId30"/>
      <p:bold r:id="rId31"/>
      <p:italic r:id="rId32"/>
      <p:boldItalic r:id="rId33"/>
    </p:embeddedFont>
    <p:embeddedFont>
      <p:font typeface="DM Serif Display"/>
      <p:regular r:id="rId34"/>
      <p: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6" roundtripDataSignature="AMtx7mjUesdyG08efIUOyeHhry5P1rPB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F3C38D9-9BE1-4707-8531-940AA8B3F446}">
  <a:tblStyle styleId="{4F3C38D9-9BE1-4707-8531-940AA8B3F44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Montserrat-regular.fntdata"/><Relationship Id="rId21" Type="http://schemas.openxmlformats.org/officeDocument/2006/relationships/slide" Target="slides/slide15.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Poppins-regular.fntdata"/><Relationship Id="rId25" Type="http://schemas.openxmlformats.org/officeDocument/2006/relationships/font" Target="fonts/Montserrat-boldItalic.fntdata"/><Relationship Id="rId28" Type="http://schemas.openxmlformats.org/officeDocument/2006/relationships/font" Target="fonts/Poppins-italic.fntdata"/><Relationship Id="rId27" Type="http://schemas.openxmlformats.org/officeDocument/2006/relationships/font" Target="fonts/Poppins-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oppins-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HelveticaNeue-bold.fntdata"/><Relationship Id="rId30" Type="http://schemas.openxmlformats.org/officeDocument/2006/relationships/font" Target="fonts/HelveticaNeue-regular.fntdata"/><Relationship Id="rId11" Type="http://schemas.openxmlformats.org/officeDocument/2006/relationships/slide" Target="slides/slide5.xml"/><Relationship Id="rId33" Type="http://schemas.openxmlformats.org/officeDocument/2006/relationships/font" Target="fonts/HelveticaNeue-boldItalic.fntdata"/><Relationship Id="rId10" Type="http://schemas.openxmlformats.org/officeDocument/2006/relationships/slide" Target="slides/slide4.xml"/><Relationship Id="rId32" Type="http://schemas.openxmlformats.org/officeDocument/2006/relationships/font" Target="fonts/HelveticaNeue-italic.fntdata"/><Relationship Id="rId13" Type="http://schemas.openxmlformats.org/officeDocument/2006/relationships/slide" Target="slides/slide7.xml"/><Relationship Id="rId35" Type="http://schemas.openxmlformats.org/officeDocument/2006/relationships/font" Target="fonts/DMSerifDisplay-italic.fntdata"/><Relationship Id="rId12" Type="http://schemas.openxmlformats.org/officeDocument/2006/relationships/slide" Target="slides/slide6.xml"/><Relationship Id="rId34" Type="http://schemas.openxmlformats.org/officeDocument/2006/relationships/font" Target="fonts/DMSerifDisplay-regular.fntdata"/><Relationship Id="rId15" Type="http://schemas.openxmlformats.org/officeDocument/2006/relationships/slide" Target="slides/slide9.xml"/><Relationship Id="rId14" Type="http://schemas.openxmlformats.org/officeDocument/2006/relationships/slide" Target="slides/slide8.xml"/><Relationship Id="rId36"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2191d9d44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22191d9d442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1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2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2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2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2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2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5"/>
          <p:cNvSpPr/>
          <p:nvPr>
            <p:ph idx="2" type="pic"/>
          </p:nvPr>
        </p:nvSpPr>
        <p:spPr>
          <a:xfrm>
            <a:off x="1792288" y="612775"/>
            <a:ext cx="5486400" cy="4114800"/>
          </a:xfrm>
          <a:prstGeom prst="rect">
            <a:avLst/>
          </a:prstGeom>
          <a:noFill/>
          <a:ln>
            <a:noFill/>
          </a:ln>
        </p:spPr>
      </p:sp>
      <p:sp>
        <p:nvSpPr>
          <p:cNvPr id="68" name="Google Shape;68;p2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8.png"/><Relationship Id="rId6" Type="http://schemas.openxmlformats.org/officeDocument/2006/relationships/image" Target="../media/image8.png"/><Relationship Id="rId7"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1EA"/>
        </a:solidFill>
      </p:bgPr>
    </p:bg>
    <p:spTree>
      <p:nvGrpSpPr>
        <p:cNvPr id="88" name="Shape 88"/>
        <p:cNvGrpSpPr/>
        <p:nvPr/>
      </p:nvGrpSpPr>
      <p:grpSpPr>
        <a:xfrm>
          <a:off x="0" y="0"/>
          <a:ext cx="0" cy="0"/>
          <a:chOff x="0" y="0"/>
          <a:chExt cx="0" cy="0"/>
        </a:xfrm>
      </p:grpSpPr>
      <p:pic>
        <p:nvPicPr>
          <p:cNvPr id="89" name="Google Shape;89;p1"/>
          <p:cNvPicPr preferRelativeResize="0"/>
          <p:nvPr/>
        </p:nvPicPr>
        <p:blipFill rotWithShape="1">
          <a:blip r:embed="rId3">
            <a:alphaModFix/>
          </a:blip>
          <a:srcRect b="0" l="0" r="0" t="0"/>
          <a:stretch/>
        </p:blipFill>
        <p:spPr>
          <a:xfrm flipH="1" rot="10800000">
            <a:off x="5791200" y="-304800"/>
            <a:ext cx="4682831" cy="4700458"/>
          </a:xfrm>
          <a:prstGeom prst="rect">
            <a:avLst/>
          </a:prstGeom>
          <a:noFill/>
          <a:ln>
            <a:noFill/>
          </a:ln>
        </p:spPr>
      </p:pic>
      <p:grpSp>
        <p:nvGrpSpPr>
          <p:cNvPr id="90" name="Google Shape;90;p1"/>
          <p:cNvGrpSpPr/>
          <p:nvPr/>
        </p:nvGrpSpPr>
        <p:grpSpPr>
          <a:xfrm>
            <a:off x="2640289" y="6180496"/>
            <a:ext cx="6301821" cy="1134704"/>
            <a:chOff x="0" y="0"/>
            <a:chExt cx="8620203" cy="1570990"/>
          </a:xfrm>
        </p:grpSpPr>
        <p:sp>
          <p:nvSpPr>
            <p:cNvPr id="91" name="Google Shape;91;p1"/>
            <p:cNvSpPr/>
            <p:nvPr/>
          </p:nvSpPr>
          <p:spPr>
            <a:xfrm>
              <a:off x="0" y="0"/>
              <a:ext cx="1863090" cy="1570990"/>
            </a:xfrm>
            <a:custGeom>
              <a:rect b="b" l="l" r="r" t="t"/>
              <a:pathLst>
                <a:path extrusionOk="0" h="1570990" w="1863090">
                  <a:moveTo>
                    <a:pt x="956310" y="0"/>
                  </a:moveTo>
                  <a:lnTo>
                    <a:pt x="906780" y="0"/>
                  </a:lnTo>
                  <a:lnTo>
                    <a:pt x="0" y="1570990"/>
                  </a:lnTo>
                  <a:lnTo>
                    <a:pt x="49530" y="1570990"/>
                  </a:lnTo>
                  <a:lnTo>
                    <a:pt x="901700" y="1570990"/>
                  </a:lnTo>
                  <a:lnTo>
                    <a:pt x="951230" y="1570990"/>
                  </a:lnTo>
                  <a:lnTo>
                    <a:pt x="1813560" y="1570990"/>
                  </a:lnTo>
                  <a:lnTo>
                    <a:pt x="1863090" y="1570990"/>
                  </a:lnTo>
                  <a:close/>
                </a:path>
              </a:pathLst>
            </a:custGeom>
            <a:solidFill>
              <a:srgbClr val="82421E"/>
            </a:solidFill>
            <a:ln>
              <a:noFill/>
            </a:ln>
          </p:spPr>
        </p:sp>
        <p:sp>
          <p:nvSpPr>
            <p:cNvPr id="92" name="Google Shape;92;p1"/>
            <p:cNvSpPr/>
            <p:nvPr/>
          </p:nvSpPr>
          <p:spPr>
            <a:xfrm>
              <a:off x="906780" y="0"/>
              <a:ext cx="7713423" cy="1570990"/>
            </a:xfrm>
            <a:custGeom>
              <a:rect b="b" l="l" r="r" t="t"/>
              <a:pathLst>
                <a:path extrusionOk="0" h="1570990" w="7713423">
                  <a:moveTo>
                    <a:pt x="6806643" y="0"/>
                  </a:moveTo>
                  <a:lnTo>
                    <a:pt x="0" y="0"/>
                  </a:lnTo>
                  <a:lnTo>
                    <a:pt x="906780" y="1570990"/>
                  </a:lnTo>
                  <a:lnTo>
                    <a:pt x="7713423" y="1570990"/>
                  </a:lnTo>
                  <a:close/>
                </a:path>
              </a:pathLst>
            </a:custGeom>
            <a:solidFill>
              <a:srgbClr val="82421E"/>
            </a:solidFill>
            <a:ln>
              <a:noFill/>
            </a:ln>
          </p:spPr>
        </p:sp>
      </p:grpSp>
      <p:pic>
        <p:nvPicPr>
          <p:cNvPr id="93" name="Google Shape;93;p1"/>
          <p:cNvPicPr preferRelativeResize="0"/>
          <p:nvPr/>
        </p:nvPicPr>
        <p:blipFill rotWithShape="1">
          <a:blip r:embed="rId4">
            <a:alphaModFix/>
          </a:blip>
          <a:srcRect b="0" l="0" r="0" t="0"/>
          <a:stretch/>
        </p:blipFill>
        <p:spPr>
          <a:xfrm flipH="1">
            <a:off x="-1524000" y="2382629"/>
            <a:ext cx="3439093" cy="5181308"/>
          </a:xfrm>
          <a:prstGeom prst="rect">
            <a:avLst/>
          </a:prstGeom>
          <a:noFill/>
          <a:ln>
            <a:noFill/>
          </a:ln>
        </p:spPr>
      </p:pic>
      <p:pic>
        <p:nvPicPr>
          <p:cNvPr id="94" name="Google Shape;94;p1"/>
          <p:cNvPicPr preferRelativeResize="0"/>
          <p:nvPr/>
        </p:nvPicPr>
        <p:blipFill rotWithShape="1">
          <a:blip r:embed="rId5">
            <a:alphaModFix/>
          </a:blip>
          <a:srcRect b="0" l="0" r="0" t="0"/>
          <a:stretch/>
        </p:blipFill>
        <p:spPr>
          <a:xfrm>
            <a:off x="649516" y="746650"/>
            <a:ext cx="859088" cy="860163"/>
          </a:xfrm>
          <a:prstGeom prst="rect">
            <a:avLst/>
          </a:prstGeom>
          <a:noFill/>
          <a:ln>
            <a:noFill/>
          </a:ln>
        </p:spPr>
      </p:pic>
      <p:pic>
        <p:nvPicPr>
          <p:cNvPr id="95" name="Google Shape;95;p1"/>
          <p:cNvPicPr preferRelativeResize="0"/>
          <p:nvPr/>
        </p:nvPicPr>
        <p:blipFill rotWithShape="1">
          <a:blip r:embed="rId6">
            <a:alphaModFix/>
          </a:blip>
          <a:srcRect b="0" l="0" r="0" t="0"/>
          <a:stretch/>
        </p:blipFill>
        <p:spPr>
          <a:xfrm>
            <a:off x="685800" y="881271"/>
            <a:ext cx="822804" cy="590923"/>
          </a:xfrm>
          <a:prstGeom prst="rect">
            <a:avLst/>
          </a:prstGeom>
          <a:noFill/>
          <a:ln>
            <a:noFill/>
          </a:ln>
        </p:spPr>
      </p:pic>
      <p:sp>
        <p:nvSpPr>
          <p:cNvPr id="96" name="Google Shape;96;p1"/>
          <p:cNvSpPr txBox="1"/>
          <p:nvPr/>
        </p:nvSpPr>
        <p:spPr>
          <a:xfrm>
            <a:off x="533400" y="1967516"/>
            <a:ext cx="7848600" cy="1088824"/>
          </a:xfrm>
          <a:prstGeom prst="rect">
            <a:avLst/>
          </a:prstGeom>
          <a:noFill/>
          <a:ln>
            <a:noFill/>
          </a:ln>
        </p:spPr>
        <p:txBody>
          <a:bodyPr anchorCtr="0" anchor="t" bIns="0" lIns="0" spcFirstLastPara="1" rIns="0" wrap="square" tIns="0">
            <a:spAutoFit/>
          </a:bodyPr>
          <a:lstStyle/>
          <a:p>
            <a:pPr indent="0" lvl="0" marL="0" marR="0" rtl="0" algn="ctr">
              <a:lnSpc>
                <a:spcPct val="87500"/>
              </a:lnSpc>
              <a:spcBef>
                <a:spcPts val="0"/>
              </a:spcBef>
              <a:spcAft>
                <a:spcPts val="0"/>
              </a:spcAft>
              <a:buNone/>
            </a:pPr>
            <a:r>
              <a:rPr b="1" i="0" lang="en-US" sz="3200" u="none" cap="none" strike="noStrike">
                <a:solidFill>
                  <a:srgbClr val="273335"/>
                </a:solidFill>
                <a:latin typeface="Montserrat"/>
                <a:ea typeface="Montserrat"/>
                <a:cs typeface="Montserrat"/>
                <a:sym typeface="Montserrat"/>
              </a:rPr>
              <a:t>Don’t Stop Pretraining: Adapt</a:t>
            </a:r>
            <a:endParaRPr/>
          </a:p>
          <a:p>
            <a:pPr indent="0" lvl="0" marL="0" marR="0" rtl="0" algn="ctr">
              <a:lnSpc>
                <a:spcPct val="87500"/>
              </a:lnSpc>
              <a:spcBef>
                <a:spcPts val="0"/>
              </a:spcBef>
              <a:spcAft>
                <a:spcPts val="0"/>
              </a:spcAft>
              <a:buNone/>
            </a:pPr>
            <a:r>
              <a:rPr b="1" i="0" lang="en-US" sz="3200" u="none" cap="none" strike="noStrike">
                <a:solidFill>
                  <a:srgbClr val="273335"/>
                </a:solidFill>
                <a:latin typeface="Montserrat"/>
                <a:ea typeface="Montserrat"/>
                <a:cs typeface="Montserrat"/>
                <a:sym typeface="Montserrat"/>
              </a:rPr>
              <a:t>Language Models to Domains and Tasks </a:t>
            </a:r>
            <a:endParaRPr/>
          </a:p>
        </p:txBody>
      </p:sp>
      <p:sp>
        <p:nvSpPr>
          <p:cNvPr id="97" name="Google Shape;97;p1"/>
          <p:cNvSpPr txBox="1"/>
          <p:nvPr/>
        </p:nvSpPr>
        <p:spPr>
          <a:xfrm>
            <a:off x="3587363" y="6400987"/>
            <a:ext cx="4794637"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600" u="none" cap="none" strike="noStrike">
                <a:solidFill>
                  <a:schemeClr val="lt1"/>
                </a:solidFill>
                <a:latin typeface="Montserrat"/>
                <a:ea typeface="Montserrat"/>
                <a:cs typeface="Montserrat"/>
                <a:sym typeface="Montserrat"/>
              </a:rPr>
              <a:t>Authors: Suchin Gururangan, Ana Marasović, Swabha Swayamdipta, Kyle Lo, Iz Beltagy, Doug Downey, and Noah A. Smith.</a:t>
            </a:r>
            <a:endParaRPr/>
          </a:p>
        </p:txBody>
      </p:sp>
      <p:sp>
        <p:nvSpPr>
          <p:cNvPr id="98" name="Google Shape;98;p1"/>
          <p:cNvSpPr txBox="1"/>
          <p:nvPr/>
        </p:nvSpPr>
        <p:spPr>
          <a:xfrm>
            <a:off x="1574196" y="987083"/>
            <a:ext cx="567093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chemeClr val="dk1"/>
                </a:solidFill>
                <a:latin typeface="Montserrat"/>
                <a:ea typeface="Montserrat"/>
                <a:cs typeface="Montserrat"/>
                <a:sym typeface="Montserrat"/>
              </a:rPr>
              <a:t>Nhóm Đoàn kết là chấp hết</a:t>
            </a:r>
            <a:endParaRPr/>
          </a:p>
        </p:txBody>
      </p:sp>
      <p:pic>
        <p:nvPicPr>
          <p:cNvPr id="99" name="Google Shape;99;p1"/>
          <p:cNvPicPr preferRelativeResize="0"/>
          <p:nvPr/>
        </p:nvPicPr>
        <p:blipFill rotWithShape="1">
          <a:blip r:embed="rId7">
            <a:alphaModFix/>
          </a:blip>
          <a:srcRect b="0" l="0" r="0" t="0"/>
          <a:stretch/>
        </p:blipFill>
        <p:spPr>
          <a:xfrm>
            <a:off x="1672417" y="1403029"/>
            <a:ext cx="4838700" cy="45719"/>
          </a:xfrm>
          <a:prstGeom prst="rect">
            <a:avLst/>
          </a:prstGeom>
          <a:noFill/>
          <a:ln>
            <a:noFill/>
          </a:ln>
        </p:spPr>
      </p:pic>
      <p:sp>
        <p:nvSpPr>
          <p:cNvPr id="100" name="Google Shape;100;p1"/>
          <p:cNvSpPr txBox="1"/>
          <p:nvPr/>
        </p:nvSpPr>
        <p:spPr>
          <a:xfrm>
            <a:off x="5029200" y="3778511"/>
            <a:ext cx="4057817"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ontserrat"/>
                <a:ea typeface="Montserrat"/>
                <a:cs typeface="Montserrat"/>
                <a:sym typeface="Montserrat"/>
              </a:rPr>
              <a:t>Danh sách thành viên:</a:t>
            </a:r>
            <a:endParaRPr/>
          </a:p>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marR="0" rtl="0" algn="l">
              <a:spcBef>
                <a:spcPts val="0"/>
              </a:spcBef>
              <a:spcAft>
                <a:spcPts val="0"/>
              </a:spcAft>
              <a:buNone/>
            </a:pPr>
            <a:r>
              <a:rPr b="1" lang="en-US" sz="1800">
                <a:solidFill>
                  <a:schemeClr val="dk1"/>
                </a:solidFill>
                <a:latin typeface="Montserrat"/>
                <a:ea typeface="Montserrat"/>
                <a:cs typeface="Montserrat"/>
                <a:sym typeface="Montserrat"/>
              </a:rPr>
              <a:t>     Nguyễn Minh Tiến</a:t>
            </a:r>
            <a:r>
              <a:rPr lang="en-US" sz="1800">
                <a:solidFill>
                  <a:schemeClr val="dk1"/>
                </a:solidFill>
                <a:latin typeface="Montserrat"/>
                <a:ea typeface="Montserrat"/>
                <a:cs typeface="Montserrat"/>
                <a:sym typeface="Montserrat"/>
              </a:rPr>
              <a:t> – 20522010</a:t>
            </a:r>
            <a:endParaRPr/>
          </a:p>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marR="0" rtl="0" algn="l">
              <a:spcBef>
                <a:spcPts val="0"/>
              </a:spcBef>
              <a:spcAft>
                <a:spcPts val="0"/>
              </a:spcAft>
              <a:buNone/>
            </a:pPr>
            <a:r>
              <a:rPr b="1" lang="en-US" sz="1800">
                <a:solidFill>
                  <a:schemeClr val="dk1"/>
                </a:solidFill>
                <a:latin typeface="Montserrat"/>
                <a:ea typeface="Montserrat"/>
                <a:cs typeface="Montserrat"/>
                <a:sym typeface="Montserrat"/>
              </a:rPr>
              <a:t>     Hồ Anh Khôi </a:t>
            </a:r>
            <a:r>
              <a:rPr lang="en-US" sz="1800">
                <a:solidFill>
                  <a:schemeClr val="dk1"/>
                </a:solidFill>
                <a:latin typeface="Montserrat"/>
                <a:ea typeface="Montserrat"/>
                <a:cs typeface="Montserrat"/>
                <a:sym typeface="Montserrat"/>
              </a:rPr>
              <a:t>– </a:t>
            </a:r>
            <a:r>
              <a:rPr b="0" i="0" lang="en-US" sz="1800">
                <a:solidFill>
                  <a:schemeClr val="dk1"/>
                </a:solidFill>
                <a:latin typeface="Montserrat"/>
                <a:ea typeface="Montserrat"/>
                <a:cs typeface="Montserrat"/>
                <a:sym typeface="Montserrat"/>
              </a:rPr>
              <a:t>20521477</a:t>
            </a:r>
            <a:endParaRPr/>
          </a:p>
          <a:p>
            <a:pPr indent="0" lvl="0" marL="0" marR="0" rtl="0" algn="l">
              <a:spcBef>
                <a:spcPts val="0"/>
              </a:spcBef>
              <a:spcAft>
                <a:spcPts val="0"/>
              </a:spcAft>
              <a:buNone/>
            </a:pPr>
            <a:r>
              <a:t/>
            </a:r>
            <a:endParaRPr b="0" i="0" sz="1800">
              <a:solidFill>
                <a:schemeClr val="dk1"/>
              </a:solidFill>
              <a:latin typeface="Montserrat"/>
              <a:ea typeface="Montserrat"/>
              <a:cs typeface="Montserrat"/>
              <a:sym typeface="Montserrat"/>
            </a:endParaRPr>
          </a:p>
          <a:p>
            <a:pPr indent="0" lvl="0" marL="0" marR="0" rtl="0" algn="l">
              <a:spcBef>
                <a:spcPts val="0"/>
              </a:spcBef>
              <a:spcAft>
                <a:spcPts val="0"/>
              </a:spcAft>
              <a:buNone/>
            </a:pPr>
            <a:r>
              <a:rPr b="1" lang="en-US" sz="1800">
                <a:solidFill>
                  <a:schemeClr val="dk1"/>
                </a:solidFill>
                <a:latin typeface="Montserrat"/>
                <a:ea typeface="Montserrat"/>
                <a:cs typeface="Montserrat"/>
                <a:sym typeface="Montserrat"/>
              </a:rPr>
              <a:t>     Trần Thị Thu Hà </a:t>
            </a:r>
            <a:r>
              <a:rPr lang="en-US" sz="1800">
                <a:solidFill>
                  <a:schemeClr val="dk1"/>
                </a:solidFill>
                <a:latin typeface="Montserrat"/>
                <a:ea typeface="Montserrat"/>
                <a:cs typeface="Montserrat"/>
                <a:sym typeface="Montserrat"/>
              </a:rPr>
              <a:t>- </a:t>
            </a:r>
            <a:r>
              <a:rPr b="0" i="0" lang="en-US" sz="1800">
                <a:solidFill>
                  <a:schemeClr val="dk1"/>
                </a:solidFill>
                <a:latin typeface="Montserrat"/>
                <a:ea typeface="Montserrat"/>
                <a:cs typeface="Montserrat"/>
                <a:sym typeface="Montserrat"/>
              </a:rPr>
              <a:t>20521273</a:t>
            </a:r>
            <a:endParaRPr sz="1800">
              <a:solidFill>
                <a:schemeClr val="dk1"/>
              </a:solidFill>
              <a:latin typeface="Montserrat"/>
              <a:ea typeface="Montserrat"/>
              <a:cs typeface="Montserrat"/>
              <a:sym typeface="Montserrat"/>
            </a:endParaRPr>
          </a:p>
        </p:txBody>
      </p:sp>
      <p:sp>
        <p:nvSpPr>
          <p:cNvPr id="101" name="Google Shape;101;p1"/>
          <p:cNvSpPr txBox="1"/>
          <p:nvPr>
            <p:ph idx="12" type="sldNum"/>
          </p:nvPr>
        </p:nvSpPr>
        <p:spPr>
          <a:xfrm>
            <a:off x="7471414" y="6950075"/>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1EA"/>
        </a:solidFill>
      </p:bgPr>
    </p:bg>
    <p:spTree>
      <p:nvGrpSpPr>
        <p:cNvPr id="261" name="Shape 261"/>
        <p:cNvGrpSpPr/>
        <p:nvPr/>
      </p:nvGrpSpPr>
      <p:grpSpPr>
        <a:xfrm>
          <a:off x="0" y="0"/>
          <a:ext cx="0" cy="0"/>
          <a:chOff x="0" y="0"/>
          <a:chExt cx="0" cy="0"/>
        </a:xfrm>
      </p:grpSpPr>
      <p:pic>
        <p:nvPicPr>
          <p:cNvPr id="262" name="Google Shape;262;p10"/>
          <p:cNvPicPr preferRelativeResize="0"/>
          <p:nvPr/>
        </p:nvPicPr>
        <p:blipFill rotWithShape="1">
          <a:blip r:embed="rId3">
            <a:alphaModFix/>
          </a:blip>
          <a:srcRect b="0" l="0" r="0" t="0"/>
          <a:stretch/>
        </p:blipFill>
        <p:spPr>
          <a:xfrm flipH="1" rot="10800000">
            <a:off x="7494292" y="-245808"/>
            <a:ext cx="2537415" cy="2546967"/>
          </a:xfrm>
          <a:prstGeom prst="rect">
            <a:avLst/>
          </a:prstGeom>
          <a:noFill/>
          <a:ln>
            <a:noFill/>
          </a:ln>
        </p:spPr>
      </p:pic>
      <p:sp>
        <p:nvSpPr>
          <p:cNvPr id="263" name="Google Shape;263;p10"/>
          <p:cNvSpPr txBox="1"/>
          <p:nvPr/>
        </p:nvSpPr>
        <p:spPr>
          <a:xfrm>
            <a:off x="304800" y="1269937"/>
            <a:ext cx="8458200" cy="2934393"/>
          </a:xfrm>
          <a:prstGeom prst="rect">
            <a:avLst/>
          </a:prstGeom>
          <a:noFill/>
          <a:ln>
            <a:noFill/>
          </a:ln>
        </p:spPr>
        <p:txBody>
          <a:bodyPr anchorCtr="0" anchor="t" bIns="0" lIns="0" spcFirstLastPara="1" rIns="0" wrap="square" tIns="0">
            <a:spAutoFit/>
          </a:bodyPr>
          <a:lstStyle/>
          <a:p>
            <a:pPr indent="-285750" lvl="0" marL="285750" marR="0" rtl="0" algn="just">
              <a:lnSpc>
                <a:spcPct val="150000"/>
              </a:lnSpc>
              <a:spcBef>
                <a:spcPts val="0"/>
              </a:spcBef>
              <a:spcAft>
                <a:spcPts val="0"/>
              </a:spcAft>
              <a:buClr>
                <a:srgbClr val="3F3F3F"/>
              </a:buClr>
              <a:buSzPts val="1400"/>
              <a:buFont typeface="Noto Sans Symbols"/>
              <a:buChar char="❑"/>
            </a:pPr>
            <a:r>
              <a:rPr b="0" i="0" lang="en-US" sz="1400">
                <a:solidFill>
                  <a:srgbClr val="3F3F3F"/>
                </a:solidFill>
                <a:latin typeface="Montserrat"/>
                <a:ea typeface="Montserrat"/>
                <a:cs typeface="Montserrat"/>
                <a:sym typeface="Montserrat"/>
              </a:rPr>
              <a:t>Bài báo đánh giá hiệu quả của hai phương pháp Domain-Adaptive Pretraining và Task-Adaptive Pretraining trên nhiều bộ dữ liệu khác nhau.</a:t>
            </a:r>
            <a:endParaRPr/>
          </a:p>
          <a:p>
            <a:pPr indent="-285750" lvl="0" marL="285750" marR="0" rtl="0" algn="just">
              <a:lnSpc>
                <a:spcPct val="150000"/>
              </a:lnSpc>
              <a:spcBef>
                <a:spcPts val="0"/>
              </a:spcBef>
              <a:spcAft>
                <a:spcPts val="0"/>
              </a:spcAft>
              <a:buClr>
                <a:srgbClr val="3F3F3F"/>
              </a:buClr>
              <a:buSzPts val="1400"/>
              <a:buFont typeface="Noto Sans Symbols"/>
              <a:buChar char="❑"/>
            </a:pPr>
            <a:r>
              <a:rPr b="0" i="0" lang="en-US" sz="1400">
                <a:solidFill>
                  <a:srgbClr val="3F3F3F"/>
                </a:solidFill>
                <a:latin typeface="Montserrat"/>
                <a:ea typeface="Montserrat"/>
                <a:cs typeface="Montserrat"/>
                <a:sym typeface="Montserrat"/>
              </a:rPr>
              <a:t>Các bộ dữ liệu bao gồm CHEMPROT, RCT, ACL-ARC, SCIERC, HYPERPARTISAN, AGNEWS, HELPFULNESS và IMDB, đại diện cho các lĩnh vực khác nhau như hóa học, y học, khoa học máy tính, báo chí, văn hóa, tin tức và giải trí.</a:t>
            </a:r>
            <a:endParaRPr/>
          </a:p>
          <a:p>
            <a:pPr indent="-285750" lvl="0" marL="285750" marR="0" rtl="0" algn="just">
              <a:lnSpc>
                <a:spcPct val="150000"/>
              </a:lnSpc>
              <a:spcBef>
                <a:spcPts val="0"/>
              </a:spcBef>
              <a:spcAft>
                <a:spcPts val="0"/>
              </a:spcAft>
              <a:buClr>
                <a:srgbClr val="3F3F3F"/>
              </a:buClr>
              <a:buSzPts val="1400"/>
              <a:buFont typeface="Noto Sans Symbols"/>
              <a:buChar char="❑"/>
            </a:pPr>
            <a:r>
              <a:rPr b="0" i="0" lang="en-US" sz="1400">
                <a:solidFill>
                  <a:srgbClr val="3F3F3F"/>
                </a:solidFill>
                <a:latin typeface="Montserrat"/>
                <a:ea typeface="Montserrat"/>
                <a:cs typeface="Montserrat"/>
                <a:sym typeface="Montserrat"/>
              </a:rPr>
              <a:t>Bài báo mô tả chi tiết về tiền xử lý và các tham số được sử dụng để huấn luyện các mô hình ngôn ngữ.</a:t>
            </a:r>
            <a:endParaRPr/>
          </a:p>
          <a:p>
            <a:pPr indent="-285750" lvl="0" marL="285750" marR="0" rtl="0" algn="just">
              <a:lnSpc>
                <a:spcPct val="150000"/>
              </a:lnSpc>
              <a:spcBef>
                <a:spcPts val="0"/>
              </a:spcBef>
              <a:spcAft>
                <a:spcPts val="0"/>
              </a:spcAft>
              <a:buClr>
                <a:srgbClr val="3F3F3F"/>
              </a:buClr>
              <a:buSzPts val="1400"/>
              <a:buFont typeface="Noto Sans Symbols"/>
              <a:buChar char="❑"/>
            </a:pPr>
            <a:r>
              <a:rPr b="0" i="0" lang="en-US" sz="1400">
                <a:solidFill>
                  <a:srgbClr val="3F3F3F"/>
                </a:solidFill>
                <a:latin typeface="Montserrat"/>
                <a:ea typeface="Montserrat"/>
                <a:cs typeface="Montserrat"/>
                <a:sym typeface="Montserrat"/>
              </a:rPr>
              <a:t>Kết quả đánh giá cho thấy Task-Adaptive Pretraining có hiệu quả tốt hơn so với Domain-Adaptive Pretraining trên hầu hết các bộ dữ liệu.</a:t>
            </a:r>
            <a:endParaRPr/>
          </a:p>
          <a:p>
            <a:pPr indent="-285750" lvl="0" marL="285750" marR="0" rtl="0" algn="just">
              <a:lnSpc>
                <a:spcPct val="150000"/>
              </a:lnSpc>
              <a:spcBef>
                <a:spcPts val="0"/>
              </a:spcBef>
              <a:spcAft>
                <a:spcPts val="0"/>
              </a:spcAft>
              <a:buClr>
                <a:srgbClr val="3F3F3F"/>
              </a:buClr>
              <a:buSzPts val="1400"/>
              <a:buFont typeface="Noto Sans Symbols"/>
              <a:buChar char="❑"/>
            </a:pPr>
            <a:r>
              <a:rPr b="0" i="0" lang="en-US" sz="1400">
                <a:solidFill>
                  <a:srgbClr val="3F3F3F"/>
                </a:solidFill>
                <a:latin typeface="Montserrat"/>
                <a:ea typeface="Montserrat"/>
                <a:cs typeface="Montserrat"/>
                <a:sym typeface="Montserrat"/>
              </a:rPr>
              <a:t>Bàn luận về ý nghĩa của các kết quả thực nghiệm, đặc biệt là về tính khả thi và hiệu quả của việc sử dụng pretraining và fine-tuning trên các lĩnh vực khác nhau.</a:t>
            </a:r>
            <a:endParaRPr sz="1400">
              <a:solidFill>
                <a:srgbClr val="3F3F3F"/>
              </a:solidFill>
              <a:latin typeface="Montserrat"/>
              <a:ea typeface="Montserrat"/>
              <a:cs typeface="Montserrat"/>
              <a:sym typeface="Montserrat"/>
            </a:endParaRPr>
          </a:p>
        </p:txBody>
      </p:sp>
      <p:pic>
        <p:nvPicPr>
          <p:cNvPr id="264" name="Google Shape;264;p10"/>
          <p:cNvPicPr preferRelativeResize="0"/>
          <p:nvPr/>
        </p:nvPicPr>
        <p:blipFill rotWithShape="1">
          <a:blip r:embed="rId4">
            <a:alphaModFix/>
          </a:blip>
          <a:srcRect b="0" l="0" r="0" t="0"/>
          <a:stretch/>
        </p:blipFill>
        <p:spPr>
          <a:xfrm>
            <a:off x="2276491" y="4343400"/>
            <a:ext cx="5188493" cy="2570848"/>
          </a:xfrm>
          <a:prstGeom prst="rect">
            <a:avLst/>
          </a:prstGeom>
          <a:noFill/>
          <a:ln>
            <a:noFill/>
          </a:ln>
        </p:spPr>
      </p:pic>
      <p:sp>
        <p:nvSpPr>
          <p:cNvPr id="265" name="Google Shape;265;p10"/>
          <p:cNvSpPr txBox="1"/>
          <p:nvPr/>
        </p:nvSpPr>
        <p:spPr>
          <a:xfrm>
            <a:off x="1447800" y="7018470"/>
            <a:ext cx="7315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chemeClr val="dk1"/>
                </a:solidFill>
                <a:latin typeface="Montserrat"/>
                <a:ea typeface="Montserrat"/>
                <a:cs typeface="Montserrat"/>
                <a:sym typeface="Montserrat"/>
              </a:rPr>
              <a:t>Hình 4: Kết quả về các giai adaptive pretraining khác nhau so với mô hình ROBERTA cơ sở</a:t>
            </a:r>
            <a:endParaRPr/>
          </a:p>
        </p:txBody>
      </p:sp>
      <p:pic>
        <p:nvPicPr>
          <p:cNvPr id="266" name="Google Shape;266;p10"/>
          <p:cNvPicPr preferRelativeResize="0"/>
          <p:nvPr/>
        </p:nvPicPr>
        <p:blipFill rotWithShape="1">
          <a:blip r:embed="rId5">
            <a:alphaModFix/>
          </a:blip>
          <a:srcRect b="0" l="0" r="0" t="0"/>
          <a:stretch/>
        </p:blipFill>
        <p:spPr>
          <a:xfrm flipH="1">
            <a:off x="0" y="5744242"/>
            <a:ext cx="1029627" cy="1551227"/>
          </a:xfrm>
          <a:prstGeom prst="rect">
            <a:avLst/>
          </a:prstGeom>
          <a:noFill/>
          <a:ln>
            <a:noFill/>
          </a:ln>
        </p:spPr>
      </p:pic>
      <p:pic>
        <p:nvPicPr>
          <p:cNvPr id="267" name="Google Shape;267;p10"/>
          <p:cNvPicPr preferRelativeResize="0"/>
          <p:nvPr/>
        </p:nvPicPr>
        <p:blipFill rotWithShape="1">
          <a:blip r:embed="rId6">
            <a:alphaModFix/>
          </a:blip>
          <a:srcRect b="0" l="0" r="0" t="0"/>
          <a:stretch/>
        </p:blipFill>
        <p:spPr>
          <a:xfrm>
            <a:off x="212461" y="70963"/>
            <a:ext cx="2971800" cy="1040130"/>
          </a:xfrm>
          <a:prstGeom prst="rect">
            <a:avLst/>
          </a:prstGeom>
          <a:noFill/>
          <a:ln>
            <a:noFill/>
          </a:ln>
        </p:spPr>
      </p:pic>
      <p:pic>
        <p:nvPicPr>
          <p:cNvPr id="268" name="Google Shape;268;p10"/>
          <p:cNvPicPr preferRelativeResize="0"/>
          <p:nvPr/>
        </p:nvPicPr>
        <p:blipFill rotWithShape="1">
          <a:blip r:embed="rId7">
            <a:alphaModFix amt="42000"/>
          </a:blip>
          <a:srcRect b="0" l="0" r="0" t="0"/>
          <a:stretch/>
        </p:blipFill>
        <p:spPr>
          <a:xfrm>
            <a:off x="176029" y="135226"/>
            <a:ext cx="1018025" cy="1012086"/>
          </a:xfrm>
          <a:prstGeom prst="rect">
            <a:avLst/>
          </a:prstGeom>
          <a:noFill/>
          <a:ln>
            <a:noFill/>
          </a:ln>
        </p:spPr>
      </p:pic>
      <p:sp>
        <p:nvSpPr>
          <p:cNvPr id="269" name="Google Shape;269;p10"/>
          <p:cNvSpPr txBox="1"/>
          <p:nvPr/>
        </p:nvSpPr>
        <p:spPr>
          <a:xfrm>
            <a:off x="1328449" y="331462"/>
            <a:ext cx="267388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Poppins"/>
                <a:ea typeface="Poppins"/>
                <a:cs typeface="Poppins"/>
                <a:sym typeface="Poppins"/>
              </a:rPr>
              <a:t>Task-Adaptive Pretraining</a:t>
            </a:r>
            <a:endParaRPr sz="1600">
              <a:solidFill>
                <a:schemeClr val="lt1"/>
              </a:solidFill>
              <a:latin typeface="Calibri"/>
              <a:ea typeface="Calibri"/>
              <a:cs typeface="Calibri"/>
              <a:sym typeface="Calibri"/>
            </a:endParaRPr>
          </a:p>
        </p:txBody>
      </p:sp>
      <p:sp>
        <p:nvSpPr>
          <p:cNvPr id="270" name="Google Shape;270;p10"/>
          <p:cNvSpPr txBox="1"/>
          <p:nvPr/>
        </p:nvSpPr>
        <p:spPr>
          <a:xfrm>
            <a:off x="369276" y="359922"/>
            <a:ext cx="695520" cy="592855"/>
          </a:xfrm>
          <a:prstGeom prst="rect">
            <a:avLst/>
          </a:prstGeom>
          <a:noFill/>
          <a:ln>
            <a:noFill/>
          </a:ln>
        </p:spPr>
        <p:txBody>
          <a:bodyPr anchorCtr="0" anchor="t" bIns="0" lIns="0" spcFirstLastPara="1" rIns="0" wrap="square" tIns="0">
            <a:spAutoFit/>
          </a:bodyPr>
          <a:lstStyle/>
          <a:p>
            <a:pPr indent="0" lvl="0" marL="0" marR="0" rtl="0" algn="ctr">
              <a:lnSpc>
                <a:spcPct val="126750"/>
              </a:lnSpc>
              <a:spcBef>
                <a:spcPts val="0"/>
              </a:spcBef>
              <a:spcAft>
                <a:spcPts val="0"/>
              </a:spcAft>
              <a:buNone/>
            </a:pPr>
            <a:r>
              <a:rPr lang="en-US" sz="3600">
                <a:solidFill>
                  <a:srgbClr val="FDFDFD"/>
                </a:solidFill>
                <a:latin typeface="DM Serif Display"/>
                <a:ea typeface="DM Serif Display"/>
                <a:cs typeface="DM Serif Display"/>
                <a:sym typeface="DM Serif Display"/>
              </a:rPr>
              <a:t>03</a:t>
            </a:r>
            <a:endParaRPr/>
          </a:p>
        </p:txBody>
      </p:sp>
      <p:sp>
        <p:nvSpPr>
          <p:cNvPr id="271" name="Google Shape;271;p10"/>
          <p:cNvSpPr txBox="1"/>
          <p:nvPr>
            <p:ph idx="12" type="sldNum"/>
          </p:nvPr>
        </p:nvSpPr>
        <p:spPr>
          <a:xfrm>
            <a:off x="7464984" y="6974406"/>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1EA"/>
        </a:solidFill>
      </p:bgPr>
    </p:bg>
    <p:spTree>
      <p:nvGrpSpPr>
        <p:cNvPr id="275" name="Shape 275"/>
        <p:cNvGrpSpPr/>
        <p:nvPr/>
      </p:nvGrpSpPr>
      <p:grpSpPr>
        <a:xfrm>
          <a:off x="0" y="0"/>
          <a:ext cx="0" cy="0"/>
          <a:chOff x="0" y="0"/>
          <a:chExt cx="0" cy="0"/>
        </a:xfrm>
      </p:grpSpPr>
      <p:sp>
        <p:nvSpPr>
          <p:cNvPr id="276" name="Google Shape;276;p12"/>
          <p:cNvSpPr txBox="1"/>
          <p:nvPr/>
        </p:nvSpPr>
        <p:spPr>
          <a:xfrm>
            <a:off x="187569" y="1336315"/>
            <a:ext cx="9067800" cy="5756700"/>
          </a:xfrm>
          <a:prstGeom prst="rect">
            <a:avLst/>
          </a:prstGeom>
          <a:noFill/>
          <a:ln>
            <a:noFill/>
          </a:ln>
        </p:spPr>
        <p:txBody>
          <a:bodyPr anchorCtr="0" anchor="t" bIns="0" lIns="0" spcFirstLastPara="1" rIns="0" wrap="square" tIns="0">
            <a:spAutoFit/>
          </a:bodyPr>
          <a:lstStyle/>
          <a:p>
            <a:pPr indent="-292100" lvl="0" marL="285750" marR="0" rtl="0" algn="just">
              <a:spcBef>
                <a:spcPts val="0"/>
              </a:spcBef>
              <a:spcAft>
                <a:spcPts val="0"/>
              </a:spcAft>
              <a:buClr>
                <a:srgbClr val="273335"/>
              </a:buClr>
              <a:buSzPts val="1500"/>
              <a:buFont typeface="Noto Sans Symbols"/>
              <a:buChar char="❑"/>
            </a:pPr>
            <a:r>
              <a:rPr b="1" lang="en-US" sz="1500">
                <a:solidFill>
                  <a:srgbClr val="273335"/>
                </a:solidFill>
                <a:latin typeface="Montserrat"/>
                <a:ea typeface="Montserrat"/>
                <a:cs typeface="Montserrat"/>
                <a:sym typeface="Montserrat"/>
              </a:rPr>
              <a:t>CHEMPROT:</a:t>
            </a:r>
            <a:r>
              <a:rPr lang="en-US" sz="1500">
                <a:solidFill>
                  <a:srgbClr val="273335"/>
                </a:solidFill>
                <a:latin typeface="Montserrat"/>
                <a:ea typeface="Montserrat"/>
                <a:cs typeface="Montserrat"/>
                <a:sym typeface="Montserrat"/>
              </a:rPr>
              <a:t> Tập dữ liệu gồm các câu văn trong lĩnh vực hóa học, được sử dụng để dự đoán mối liên quan giữa các phân tử và hoạt chất.</a:t>
            </a:r>
            <a:endParaRPr sz="1500"/>
          </a:p>
          <a:p>
            <a:pPr indent="-196850" lvl="0" marL="285750" marR="0" rtl="0" algn="just">
              <a:spcBef>
                <a:spcPts val="0"/>
              </a:spcBef>
              <a:spcAft>
                <a:spcPts val="0"/>
              </a:spcAft>
              <a:buClr>
                <a:schemeClr val="dk1"/>
              </a:buClr>
              <a:buSzPts val="1400"/>
              <a:buFont typeface="Noto Sans Symbols"/>
              <a:buNone/>
            </a:pPr>
            <a:r>
              <a:t/>
            </a:r>
            <a:endParaRPr sz="1500">
              <a:solidFill>
                <a:srgbClr val="273335"/>
              </a:solidFill>
              <a:latin typeface="Montserrat"/>
              <a:ea typeface="Montserrat"/>
              <a:cs typeface="Montserrat"/>
              <a:sym typeface="Montserrat"/>
            </a:endParaRPr>
          </a:p>
          <a:p>
            <a:pPr indent="-292100" lvl="0" marL="285750" marR="0" rtl="0" algn="just">
              <a:spcBef>
                <a:spcPts val="0"/>
              </a:spcBef>
              <a:spcAft>
                <a:spcPts val="0"/>
              </a:spcAft>
              <a:buClr>
                <a:srgbClr val="273335"/>
              </a:buClr>
              <a:buSzPts val="1500"/>
              <a:buFont typeface="Noto Sans Symbols"/>
              <a:buChar char="❑"/>
            </a:pPr>
            <a:r>
              <a:rPr b="1" lang="en-US" sz="1500">
                <a:solidFill>
                  <a:srgbClr val="273335"/>
                </a:solidFill>
                <a:latin typeface="Montserrat"/>
                <a:ea typeface="Montserrat"/>
                <a:cs typeface="Montserrat"/>
                <a:sym typeface="Montserrat"/>
              </a:rPr>
              <a:t>RCT: </a:t>
            </a:r>
            <a:r>
              <a:rPr lang="en-US" sz="1500">
                <a:solidFill>
                  <a:srgbClr val="273335"/>
                </a:solidFill>
                <a:latin typeface="Montserrat"/>
                <a:ea typeface="Montserrat"/>
                <a:cs typeface="Montserrat"/>
                <a:sym typeface="Montserrat"/>
              </a:rPr>
              <a:t>Tập dữ liệu chứa các bài báo nghiên cứu lâm sàng, được sử dụng để đưa ra dự đoán về hiệu quả của các phương pháp điều trị.</a:t>
            </a:r>
            <a:endParaRPr sz="1500"/>
          </a:p>
          <a:p>
            <a:pPr indent="-196850" lvl="0" marL="285750" marR="0" rtl="0" algn="just">
              <a:spcBef>
                <a:spcPts val="0"/>
              </a:spcBef>
              <a:spcAft>
                <a:spcPts val="0"/>
              </a:spcAft>
              <a:buClr>
                <a:schemeClr val="dk1"/>
              </a:buClr>
              <a:buSzPts val="1400"/>
              <a:buFont typeface="Noto Sans Symbols"/>
              <a:buNone/>
            </a:pPr>
            <a:r>
              <a:t/>
            </a:r>
            <a:endParaRPr sz="1500">
              <a:solidFill>
                <a:srgbClr val="273335"/>
              </a:solidFill>
              <a:latin typeface="Montserrat"/>
              <a:ea typeface="Montserrat"/>
              <a:cs typeface="Montserrat"/>
              <a:sym typeface="Montserrat"/>
            </a:endParaRPr>
          </a:p>
          <a:p>
            <a:pPr indent="-292100" lvl="0" marL="285750" marR="0" rtl="0" algn="just">
              <a:spcBef>
                <a:spcPts val="0"/>
              </a:spcBef>
              <a:spcAft>
                <a:spcPts val="0"/>
              </a:spcAft>
              <a:buClr>
                <a:srgbClr val="273335"/>
              </a:buClr>
              <a:buSzPts val="1500"/>
              <a:buFont typeface="Noto Sans Symbols"/>
              <a:buChar char="❑"/>
            </a:pPr>
            <a:r>
              <a:rPr b="1" lang="en-US" sz="1500">
                <a:solidFill>
                  <a:srgbClr val="273335"/>
                </a:solidFill>
                <a:latin typeface="Montserrat"/>
                <a:ea typeface="Montserrat"/>
                <a:cs typeface="Montserrat"/>
                <a:sym typeface="Montserrat"/>
              </a:rPr>
              <a:t>ACL-ARC: </a:t>
            </a:r>
            <a:r>
              <a:rPr lang="en-US" sz="1500">
                <a:solidFill>
                  <a:srgbClr val="273335"/>
                </a:solidFill>
                <a:latin typeface="Montserrat"/>
                <a:ea typeface="Montserrat"/>
                <a:cs typeface="Montserrat"/>
                <a:sym typeface="Montserrat"/>
              </a:rPr>
              <a:t>Tập dữ liệu chứa các bài báo trong lĩnh vực khoa học máy tính, được sử dụng để đưa ra dự đoán về chủ đề của các bài báo.</a:t>
            </a:r>
            <a:endParaRPr sz="1500"/>
          </a:p>
          <a:p>
            <a:pPr indent="-196850" lvl="0" marL="285750" marR="0" rtl="0" algn="just">
              <a:spcBef>
                <a:spcPts val="0"/>
              </a:spcBef>
              <a:spcAft>
                <a:spcPts val="0"/>
              </a:spcAft>
              <a:buClr>
                <a:schemeClr val="dk1"/>
              </a:buClr>
              <a:buSzPts val="1400"/>
              <a:buFont typeface="Noto Sans Symbols"/>
              <a:buNone/>
            </a:pPr>
            <a:r>
              <a:t/>
            </a:r>
            <a:endParaRPr sz="1500">
              <a:solidFill>
                <a:srgbClr val="273335"/>
              </a:solidFill>
              <a:latin typeface="Montserrat"/>
              <a:ea typeface="Montserrat"/>
              <a:cs typeface="Montserrat"/>
              <a:sym typeface="Montserrat"/>
            </a:endParaRPr>
          </a:p>
          <a:p>
            <a:pPr indent="-292100" lvl="0" marL="285750" marR="0" rtl="0" algn="just">
              <a:spcBef>
                <a:spcPts val="0"/>
              </a:spcBef>
              <a:spcAft>
                <a:spcPts val="0"/>
              </a:spcAft>
              <a:buClr>
                <a:srgbClr val="273335"/>
              </a:buClr>
              <a:buSzPts val="1500"/>
              <a:buFont typeface="Noto Sans Symbols"/>
              <a:buChar char="❑"/>
            </a:pPr>
            <a:r>
              <a:rPr b="1" lang="en-US" sz="1500">
                <a:solidFill>
                  <a:srgbClr val="273335"/>
                </a:solidFill>
                <a:latin typeface="Montserrat"/>
                <a:ea typeface="Montserrat"/>
                <a:cs typeface="Montserrat"/>
                <a:sym typeface="Montserrat"/>
              </a:rPr>
              <a:t>SCIERC: </a:t>
            </a:r>
            <a:r>
              <a:rPr lang="en-US" sz="1500">
                <a:solidFill>
                  <a:srgbClr val="273335"/>
                </a:solidFill>
                <a:latin typeface="Montserrat"/>
                <a:ea typeface="Montserrat"/>
                <a:cs typeface="Montserrat"/>
                <a:sym typeface="Montserrat"/>
              </a:rPr>
              <a:t>Tập dữ liệu chứa các bài báo trong lĩnh vực khoa học, được sử dụng để đưa ra dự đoán về quan hệ giữa các đối tượng trong các bài báo.</a:t>
            </a:r>
            <a:endParaRPr sz="1500"/>
          </a:p>
          <a:p>
            <a:pPr indent="-196850" lvl="0" marL="285750" marR="0" rtl="0" algn="just">
              <a:spcBef>
                <a:spcPts val="0"/>
              </a:spcBef>
              <a:spcAft>
                <a:spcPts val="0"/>
              </a:spcAft>
              <a:buClr>
                <a:schemeClr val="dk1"/>
              </a:buClr>
              <a:buSzPts val="1400"/>
              <a:buFont typeface="Noto Sans Symbols"/>
              <a:buNone/>
            </a:pPr>
            <a:r>
              <a:t/>
            </a:r>
            <a:endParaRPr sz="1500">
              <a:solidFill>
                <a:srgbClr val="273335"/>
              </a:solidFill>
              <a:latin typeface="Montserrat"/>
              <a:ea typeface="Montserrat"/>
              <a:cs typeface="Montserrat"/>
              <a:sym typeface="Montserrat"/>
            </a:endParaRPr>
          </a:p>
          <a:p>
            <a:pPr indent="-292100" lvl="0" marL="285750" marR="0" rtl="0" algn="just">
              <a:spcBef>
                <a:spcPts val="0"/>
              </a:spcBef>
              <a:spcAft>
                <a:spcPts val="0"/>
              </a:spcAft>
              <a:buClr>
                <a:srgbClr val="273335"/>
              </a:buClr>
              <a:buSzPts val="1500"/>
              <a:buFont typeface="Noto Sans Symbols"/>
              <a:buChar char="❑"/>
            </a:pPr>
            <a:r>
              <a:rPr b="1" lang="en-US" sz="1500">
                <a:solidFill>
                  <a:srgbClr val="273335"/>
                </a:solidFill>
                <a:latin typeface="Montserrat"/>
                <a:ea typeface="Montserrat"/>
                <a:cs typeface="Montserrat"/>
                <a:sym typeface="Montserrat"/>
              </a:rPr>
              <a:t>HYPERPARTISAN: </a:t>
            </a:r>
            <a:r>
              <a:rPr lang="en-US" sz="1500">
                <a:solidFill>
                  <a:srgbClr val="273335"/>
                </a:solidFill>
                <a:latin typeface="Montserrat"/>
                <a:ea typeface="Montserrat"/>
                <a:cs typeface="Montserrat"/>
                <a:sym typeface="Montserrat"/>
              </a:rPr>
              <a:t>Tập dữ liệu chứa các bài báo chính trị, được sử dụng để đưa ra dự đoán về hướng chính trị của các bài báo.</a:t>
            </a:r>
            <a:endParaRPr sz="1500"/>
          </a:p>
          <a:p>
            <a:pPr indent="-196850" lvl="0" marL="285750" marR="0" rtl="0" algn="just">
              <a:spcBef>
                <a:spcPts val="0"/>
              </a:spcBef>
              <a:spcAft>
                <a:spcPts val="0"/>
              </a:spcAft>
              <a:buClr>
                <a:schemeClr val="dk1"/>
              </a:buClr>
              <a:buSzPts val="1400"/>
              <a:buFont typeface="Noto Sans Symbols"/>
              <a:buNone/>
            </a:pPr>
            <a:r>
              <a:t/>
            </a:r>
            <a:endParaRPr sz="1500">
              <a:solidFill>
                <a:srgbClr val="273335"/>
              </a:solidFill>
              <a:latin typeface="Montserrat"/>
              <a:ea typeface="Montserrat"/>
              <a:cs typeface="Montserrat"/>
              <a:sym typeface="Montserrat"/>
            </a:endParaRPr>
          </a:p>
          <a:p>
            <a:pPr indent="-292100" lvl="0" marL="285750" marR="0" rtl="0" algn="just">
              <a:spcBef>
                <a:spcPts val="0"/>
              </a:spcBef>
              <a:spcAft>
                <a:spcPts val="0"/>
              </a:spcAft>
              <a:buClr>
                <a:srgbClr val="273335"/>
              </a:buClr>
              <a:buSzPts val="1500"/>
              <a:buFont typeface="Noto Sans Symbols"/>
              <a:buChar char="❑"/>
            </a:pPr>
            <a:r>
              <a:rPr b="1" lang="en-US" sz="1500">
                <a:solidFill>
                  <a:srgbClr val="273335"/>
                </a:solidFill>
                <a:latin typeface="Montserrat"/>
                <a:ea typeface="Montserrat"/>
                <a:cs typeface="Montserrat"/>
                <a:sym typeface="Montserrat"/>
              </a:rPr>
              <a:t>AGNEWS: </a:t>
            </a:r>
            <a:r>
              <a:rPr lang="en-US" sz="1500">
                <a:solidFill>
                  <a:srgbClr val="273335"/>
                </a:solidFill>
                <a:latin typeface="Montserrat"/>
                <a:ea typeface="Montserrat"/>
                <a:cs typeface="Montserrat"/>
                <a:sym typeface="Montserrat"/>
              </a:rPr>
              <a:t>Tập dữ liệu chứa các bài báo tin tức, được sử dụng để đưa ra dự đoán về chủ đề của các bài báo.</a:t>
            </a:r>
            <a:endParaRPr sz="1500"/>
          </a:p>
          <a:p>
            <a:pPr indent="-196850" lvl="0" marL="285750" marR="0" rtl="0" algn="just">
              <a:spcBef>
                <a:spcPts val="0"/>
              </a:spcBef>
              <a:spcAft>
                <a:spcPts val="0"/>
              </a:spcAft>
              <a:buClr>
                <a:schemeClr val="dk1"/>
              </a:buClr>
              <a:buSzPts val="1400"/>
              <a:buFont typeface="Noto Sans Symbols"/>
              <a:buNone/>
            </a:pPr>
            <a:r>
              <a:t/>
            </a:r>
            <a:endParaRPr sz="1500">
              <a:solidFill>
                <a:srgbClr val="273335"/>
              </a:solidFill>
              <a:latin typeface="Montserrat"/>
              <a:ea typeface="Montserrat"/>
              <a:cs typeface="Montserrat"/>
              <a:sym typeface="Montserrat"/>
            </a:endParaRPr>
          </a:p>
          <a:p>
            <a:pPr indent="-292100" lvl="0" marL="285750" marR="0" rtl="0" algn="just">
              <a:spcBef>
                <a:spcPts val="0"/>
              </a:spcBef>
              <a:spcAft>
                <a:spcPts val="0"/>
              </a:spcAft>
              <a:buClr>
                <a:srgbClr val="273335"/>
              </a:buClr>
              <a:buSzPts val="1500"/>
              <a:buFont typeface="Noto Sans Symbols"/>
              <a:buChar char="❑"/>
            </a:pPr>
            <a:r>
              <a:rPr b="1" lang="en-US" sz="1500">
                <a:solidFill>
                  <a:srgbClr val="273335"/>
                </a:solidFill>
                <a:latin typeface="Montserrat"/>
                <a:ea typeface="Montserrat"/>
                <a:cs typeface="Montserrat"/>
                <a:sym typeface="Montserrat"/>
              </a:rPr>
              <a:t>HELPFULNESS: </a:t>
            </a:r>
            <a:r>
              <a:rPr lang="en-US" sz="1500">
                <a:solidFill>
                  <a:srgbClr val="273335"/>
                </a:solidFill>
                <a:latin typeface="Montserrat"/>
                <a:ea typeface="Montserrat"/>
                <a:cs typeface="Montserrat"/>
                <a:sym typeface="Montserrat"/>
              </a:rPr>
              <a:t>Tập dữ liệu chứa các đánh giá về sản phẩm từ trang web Amazon, được sử dụng để đưa ra dự đoán về tính hữu ích của các đánh giá.</a:t>
            </a:r>
            <a:endParaRPr sz="1500"/>
          </a:p>
          <a:p>
            <a:pPr indent="-196850" lvl="0" marL="285750" marR="0" rtl="0" algn="just">
              <a:spcBef>
                <a:spcPts val="0"/>
              </a:spcBef>
              <a:spcAft>
                <a:spcPts val="0"/>
              </a:spcAft>
              <a:buClr>
                <a:schemeClr val="dk1"/>
              </a:buClr>
              <a:buSzPts val="1400"/>
              <a:buFont typeface="Noto Sans Symbols"/>
              <a:buNone/>
            </a:pPr>
            <a:r>
              <a:t/>
            </a:r>
            <a:endParaRPr sz="1500">
              <a:solidFill>
                <a:srgbClr val="273335"/>
              </a:solidFill>
              <a:latin typeface="Montserrat"/>
              <a:ea typeface="Montserrat"/>
              <a:cs typeface="Montserrat"/>
              <a:sym typeface="Montserrat"/>
            </a:endParaRPr>
          </a:p>
          <a:p>
            <a:pPr indent="-292100" lvl="0" marL="285750" marR="0" rtl="0" algn="just">
              <a:spcBef>
                <a:spcPts val="0"/>
              </a:spcBef>
              <a:spcAft>
                <a:spcPts val="0"/>
              </a:spcAft>
              <a:buClr>
                <a:srgbClr val="273335"/>
              </a:buClr>
              <a:buSzPts val="1500"/>
              <a:buFont typeface="Noto Sans Symbols"/>
              <a:buChar char="❑"/>
            </a:pPr>
            <a:r>
              <a:rPr b="1" lang="en-US" sz="1500">
                <a:solidFill>
                  <a:srgbClr val="273335"/>
                </a:solidFill>
                <a:latin typeface="Montserrat"/>
                <a:ea typeface="Montserrat"/>
                <a:cs typeface="Montserrat"/>
                <a:sym typeface="Montserrat"/>
              </a:rPr>
              <a:t>IMDB: </a:t>
            </a:r>
            <a:r>
              <a:rPr lang="en-US" sz="1500">
                <a:solidFill>
                  <a:srgbClr val="273335"/>
                </a:solidFill>
                <a:latin typeface="Montserrat"/>
                <a:ea typeface="Montserrat"/>
                <a:cs typeface="Montserrat"/>
                <a:sym typeface="Montserrat"/>
              </a:rPr>
              <a:t>Tập dữ liệu chứa các đánh giá phim từ trang web Internet Movie Database (IMDB), được sử dụng để đưa ra dự đoán về điểm đánh giá của các bộ phim.</a:t>
            </a:r>
            <a:endParaRPr sz="1500"/>
          </a:p>
          <a:p>
            <a:pPr indent="-196850" lvl="0" marL="285750" marR="0" rtl="0" algn="just">
              <a:spcBef>
                <a:spcPts val="0"/>
              </a:spcBef>
              <a:spcAft>
                <a:spcPts val="0"/>
              </a:spcAft>
              <a:buClr>
                <a:schemeClr val="dk1"/>
              </a:buClr>
              <a:buSzPts val="1400"/>
              <a:buFont typeface="Noto Sans Symbols"/>
              <a:buNone/>
            </a:pPr>
            <a:r>
              <a:t/>
            </a:r>
            <a:endParaRPr sz="1500">
              <a:solidFill>
                <a:srgbClr val="273335"/>
              </a:solidFill>
              <a:latin typeface="Montserrat"/>
              <a:ea typeface="Montserrat"/>
              <a:cs typeface="Montserrat"/>
              <a:sym typeface="Montserrat"/>
            </a:endParaRPr>
          </a:p>
          <a:p>
            <a:pPr indent="0" lvl="0" marL="0" marR="0" rtl="0" algn="just">
              <a:spcBef>
                <a:spcPts val="0"/>
              </a:spcBef>
              <a:spcAft>
                <a:spcPts val="0"/>
              </a:spcAft>
              <a:buNone/>
            </a:pPr>
            <a:r>
              <a:t/>
            </a:r>
            <a:endParaRPr sz="1400">
              <a:solidFill>
                <a:srgbClr val="273335"/>
              </a:solidFill>
              <a:latin typeface="Montserrat"/>
              <a:ea typeface="Montserrat"/>
              <a:cs typeface="Montserrat"/>
              <a:sym typeface="Montserrat"/>
            </a:endParaRPr>
          </a:p>
        </p:txBody>
      </p:sp>
      <p:pic>
        <p:nvPicPr>
          <p:cNvPr id="277" name="Google Shape;277;p12"/>
          <p:cNvPicPr preferRelativeResize="0"/>
          <p:nvPr/>
        </p:nvPicPr>
        <p:blipFill rotWithShape="1">
          <a:blip r:embed="rId3">
            <a:alphaModFix/>
          </a:blip>
          <a:srcRect b="0" l="0" r="0" t="0"/>
          <a:stretch/>
        </p:blipFill>
        <p:spPr>
          <a:xfrm>
            <a:off x="206416" y="159693"/>
            <a:ext cx="2971800" cy="1040130"/>
          </a:xfrm>
          <a:prstGeom prst="rect">
            <a:avLst/>
          </a:prstGeom>
          <a:noFill/>
          <a:ln>
            <a:noFill/>
          </a:ln>
        </p:spPr>
      </p:pic>
      <p:pic>
        <p:nvPicPr>
          <p:cNvPr id="278" name="Google Shape;278;p12"/>
          <p:cNvPicPr preferRelativeResize="0"/>
          <p:nvPr/>
        </p:nvPicPr>
        <p:blipFill rotWithShape="1">
          <a:blip r:embed="rId4">
            <a:alphaModFix amt="42000"/>
          </a:blip>
          <a:srcRect b="0" l="0" r="0" t="0"/>
          <a:stretch/>
        </p:blipFill>
        <p:spPr>
          <a:xfrm>
            <a:off x="169984" y="223956"/>
            <a:ext cx="1018025" cy="1012086"/>
          </a:xfrm>
          <a:prstGeom prst="rect">
            <a:avLst/>
          </a:prstGeom>
          <a:noFill/>
          <a:ln>
            <a:noFill/>
          </a:ln>
        </p:spPr>
      </p:pic>
      <p:sp>
        <p:nvSpPr>
          <p:cNvPr id="279" name="Google Shape;279;p12"/>
          <p:cNvSpPr txBox="1"/>
          <p:nvPr/>
        </p:nvSpPr>
        <p:spPr>
          <a:xfrm>
            <a:off x="388123" y="443941"/>
            <a:ext cx="695520" cy="592855"/>
          </a:xfrm>
          <a:prstGeom prst="rect">
            <a:avLst/>
          </a:prstGeom>
          <a:noFill/>
          <a:ln>
            <a:noFill/>
          </a:ln>
        </p:spPr>
        <p:txBody>
          <a:bodyPr anchorCtr="0" anchor="t" bIns="0" lIns="0" spcFirstLastPara="1" rIns="0" wrap="square" tIns="0">
            <a:spAutoFit/>
          </a:bodyPr>
          <a:lstStyle/>
          <a:p>
            <a:pPr indent="0" lvl="0" marL="0" marR="0" rtl="0" algn="ctr">
              <a:lnSpc>
                <a:spcPct val="126750"/>
              </a:lnSpc>
              <a:spcBef>
                <a:spcPts val="0"/>
              </a:spcBef>
              <a:spcAft>
                <a:spcPts val="0"/>
              </a:spcAft>
              <a:buNone/>
            </a:pPr>
            <a:r>
              <a:rPr lang="en-US" sz="3600">
                <a:solidFill>
                  <a:srgbClr val="FDFDFD"/>
                </a:solidFill>
                <a:latin typeface="DM Serif Display"/>
                <a:ea typeface="DM Serif Display"/>
                <a:cs typeface="DM Serif Display"/>
                <a:sym typeface="DM Serif Display"/>
              </a:rPr>
              <a:t>04</a:t>
            </a:r>
            <a:endParaRPr/>
          </a:p>
        </p:txBody>
      </p:sp>
      <p:sp>
        <p:nvSpPr>
          <p:cNvPr id="280" name="Google Shape;280;p12"/>
          <p:cNvSpPr txBox="1"/>
          <p:nvPr/>
        </p:nvSpPr>
        <p:spPr>
          <a:xfrm>
            <a:off x="1187992" y="464218"/>
            <a:ext cx="4145400" cy="431100"/>
          </a:xfrm>
          <a:prstGeom prst="rect">
            <a:avLst/>
          </a:prstGeom>
          <a:noFill/>
          <a:ln>
            <a:noFill/>
          </a:ln>
        </p:spPr>
        <p:txBody>
          <a:bodyPr anchorCtr="0" anchor="t" bIns="0" lIns="0" spcFirstLastPara="1" rIns="0" wrap="square" tIns="0">
            <a:spAutoFit/>
          </a:bodyPr>
          <a:lstStyle/>
          <a:p>
            <a:pPr indent="0" lvl="0" marL="0" marR="0" rtl="0" algn="l">
              <a:lnSpc>
                <a:spcPct val="182142"/>
              </a:lnSpc>
              <a:spcBef>
                <a:spcPts val="0"/>
              </a:spcBef>
              <a:spcAft>
                <a:spcPts val="0"/>
              </a:spcAft>
              <a:buNone/>
            </a:pPr>
            <a:r>
              <a:rPr lang="en-US" sz="2800">
                <a:solidFill>
                  <a:schemeClr val="lt1"/>
                </a:solidFill>
                <a:latin typeface="Montserrat"/>
                <a:ea typeface="Montserrat"/>
                <a:cs typeface="Montserrat"/>
                <a:sym typeface="Montserrat"/>
              </a:rPr>
              <a:t>  Dữ liệu</a:t>
            </a:r>
            <a:endParaRPr/>
          </a:p>
        </p:txBody>
      </p:sp>
      <p:sp>
        <p:nvSpPr>
          <p:cNvPr id="281" name="Google Shape;281;p12"/>
          <p:cNvSpPr txBox="1"/>
          <p:nvPr>
            <p:ph idx="12" type="sldNum"/>
          </p:nvPr>
        </p:nvSpPr>
        <p:spPr>
          <a:xfrm>
            <a:off x="7432431" y="6970729"/>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1EA"/>
        </a:solidFill>
      </p:bgPr>
    </p:bg>
    <p:spTree>
      <p:nvGrpSpPr>
        <p:cNvPr id="285" name="Shape 285"/>
        <p:cNvGrpSpPr/>
        <p:nvPr/>
      </p:nvGrpSpPr>
      <p:grpSpPr>
        <a:xfrm>
          <a:off x="0" y="0"/>
          <a:ext cx="0" cy="0"/>
          <a:chOff x="0" y="0"/>
          <a:chExt cx="0" cy="0"/>
        </a:xfrm>
      </p:grpSpPr>
      <p:pic>
        <p:nvPicPr>
          <p:cNvPr id="286" name="Google Shape;286;g22191d9d442_0_0"/>
          <p:cNvPicPr preferRelativeResize="0"/>
          <p:nvPr/>
        </p:nvPicPr>
        <p:blipFill rotWithShape="1">
          <a:blip r:embed="rId3">
            <a:alphaModFix/>
          </a:blip>
          <a:srcRect b="0" l="0" r="0" t="0"/>
          <a:stretch/>
        </p:blipFill>
        <p:spPr>
          <a:xfrm flipH="1">
            <a:off x="0" y="5744242"/>
            <a:ext cx="1029627" cy="1551225"/>
          </a:xfrm>
          <a:prstGeom prst="rect">
            <a:avLst/>
          </a:prstGeom>
          <a:noFill/>
          <a:ln>
            <a:noFill/>
          </a:ln>
        </p:spPr>
      </p:pic>
      <p:pic>
        <p:nvPicPr>
          <p:cNvPr id="287" name="Google Shape;287;g22191d9d442_0_0"/>
          <p:cNvPicPr preferRelativeResize="0"/>
          <p:nvPr/>
        </p:nvPicPr>
        <p:blipFill rotWithShape="1">
          <a:blip r:embed="rId4">
            <a:alphaModFix/>
          </a:blip>
          <a:srcRect b="0" l="0" r="0" t="0"/>
          <a:stretch/>
        </p:blipFill>
        <p:spPr>
          <a:xfrm flipH="1" rot="10800000">
            <a:off x="7216185" y="-245809"/>
            <a:ext cx="2537416" cy="2546969"/>
          </a:xfrm>
          <a:prstGeom prst="rect">
            <a:avLst/>
          </a:prstGeom>
          <a:noFill/>
          <a:ln>
            <a:noFill/>
          </a:ln>
        </p:spPr>
      </p:pic>
      <p:sp>
        <p:nvSpPr>
          <p:cNvPr id="288" name="Google Shape;288;g22191d9d442_0_0"/>
          <p:cNvSpPr txBox="1"/>
          <p:nvPr/>
        </p:nvSpPr>
        <p:spPr>
          <a:xfrm>
            <a:off x="345499" y="1395794"/>
            <a:ext cx="8629200" cy="877500"/>
          </a:xfrm>
          <a:prstGeom prst="rect">
            <a:avLst/>
          </a:prstGeom>
          <a:noFill/>
          <a:ln>
            <a:noFill/>
          </a:ln>
        </p:spPr>
        <p:txBody>
          <a:bodyPr anchorCtr="0" anchor="t" bIns="0" lIns="0" spcFirstLastPara="1" rIns="0" wrap="square" tIns="0">
            <a:spAutoFit/>
          </a:bodyPr>
          <a:lstStyle/>
          <a:p>
            <a:pPr indent="0" lvl="0" marL="457200" marR="0" rtl="0" algn="just">
              <a:lnSpc>
                <a:spcPct val="150000"/>
              </a:lnSpc>
              <a:spcBef>
                <a:spcPts val="60"/>
              </a:spcBef>
              <a:spcAft>
                <a:spcPts val="0"/>
              </a:spcAft>
              <a:buNone/>
            </a:pPr>
            <a:r>
              <a:t/>
            </a:r>
            <a:endParaRPr/>
          </a:p>
          <a:p>
            <a:pPr indent="0" lvl="0" marL="0" marR="0" rtl="0" algn="just">
              <a:lnSpc>
                <a:spcPct val="150000"/>
              </a:lnSpc>
              <a:spcBef>
                <a:spcPts val="60"/>
              </a:spcBef>
              <a:spcAft>
                <a:spcPts val="0"/>
              </a:spcAft>
              <a:buNone/>
            </a:pPr>
            <a:r>
              <a:t/>
            </a:r>
            <a:endParaRPr/>
          </a:p>
          <a:p>
            <a:pPr indent="0" lvl="0" marL="457200" marR="0" rtl="0" algn="just">
              <a:lnSpc>
                <a:spcPct val="150000"/>
              </a:lnSpc>
              <a:spcBef>
                <a:spcPts val="60"/>
              </a:spcBef>
              <a:spcAft>
                <a:spcPts val="0"/>
              </a:spcAft>
              <a:buNone/>
            </a:pPr>
            <a:r>
              <a:t/>
            </a:r>
            <a:endParaRPr sz="1400">
              <a:solidFill>
                <a:srgbClr val="273335"/>
              </a:solidFill>
              <a:latin typeface="Montserrat"/>
              <a:ea typeface="Montserrat"/>
              <a:cs typeface="Montserrat"/>
              <a:sym typeface="Montserrat"/>
            </a:endParaRPr>
          </a:p>
        </p:txBody>
      </p:sp>
      <p:pic>
        <p:nvPicPr>
          <p:cNvPr id="289" name="Google Shape;289;g22191d9d442_0_0"/>
          <p:cNvPicPr preferRelativeResize="0"/>
          <p:nvPr/>
        </p:nvPicPr>
        <p:blipFill rotWithShape="1">
          <a:blip r:embed="rId5">
            <a:alphaModFix/>
          </a:blip>
          <a:srcRect b="0" l="0" r="0" t="0"/>
          <a:stretch/>
        </p:blipFill>
        <p:spPr>
          <a:xfrm>
            <a:off x="228600" y="126190"/>
            <a:ext cx="2971800" cy="1040130"/>
          </a:xfrm>
          <a:prstGeom prst="rect">
            <a:avLst/>
          </a:prstGeom>
          <a:noFill/>
          <a:ln>
            <a:noFill/>
          </a:ln>
        </p:spPr>
      </p:pic>
      <p:pic>
        <p:nvPicPr>
          <p:cNvPr id="290" name="Google Shape;290;g22191d9d442_0_0"/>
          <p:cNvPicPr preferRelativeResize="0"/>
          <p:nvPr/>
        </p:nvPicPr>
        <p:blipFill rotWithShape="1">
          <a:blip r:embed="rId6">
            <a:alphaModFix amt="42000"/>
          </a:blip>
          <a:srcRect b="0" l="0" r="0" t="0"/>
          <a:stretch/>
        </p:blipFill>
        <p:spPr>
          <a:xfrm>
            <a:off x="228600" y="205231"/>
            <a:ext cx="1018025" cy="1012087"/>
          </a:xfrm>
          <a:prstGeom prst="rect">
            <a:avLst/>
          </a:prstGeom>
          <a:noFill/>
          <a:ln>
            <a:noFill/>
          </a:ln>
        </p:spPr>
      </p:pic>
      <p:sp>
        <p:nvSpPr>
          <p:cNvPr id="291" name="Google Shape;291;g22191d9d442_0_0"/>
          <p:cNvSpPr txBox="1"/>
          <p:nvPr/>
        </p:nvSpPr>
        <p:spPr>
          <a:xfrm>
            <a:off x="389915" y="369215"/>
            <a:ext cx="695400" cy="554100"/>
          </a:xfrm>
          <a:prstGeom prst="rect">
            <a:avLst/>
          </a:prstGeom>
          <a:noFill/>
          <a:ln>
            <a:noFill/>
          </a:ln>
        </p:spPr>
        <p:txBody>
          <a:bodyPr anchorCtr="0" anchor="t" bIns="0" lIns="0" spcFirstLastPara="1" rIns="0" wrap="square" tIns="0">
            <a:spAutoFit/>
          </a:bodyPr>
          <a:lstStyle/>
          <a:p>
            <a:pPr indent="0" lvl="0" marL="0" marR="0" rtl="0" algn="ctr">
              <a:lnSpc>
                <a:spcPct val="126750"/>
              </a:lnSpc>
              <a:spcBef>
                <a:spcPts val="0"/>
              </a:spcBef>
              <a:spcAft>
                <a:spcPts val="0"/>
              </a:spcAft>
              <a:buNone/>
            </a:pPr>
            <a:r>
              <a:rPr lang="en-US" sz="3600">
                <a:solidFill>
                  <a:srgbClr val="FDFDFD"/>
                </a:solidFill>
                <a:latin typeface="DM Serif Display"/>
                <a:ea typeface="DM Serif Display"/>
                <a:cs typeface="DM Serif Display"/>
                <a:sym typeface="DM Serif Display"/>
              </a:rPr>
              <a:t>04</a:t>
            </a:r>
            <a:endParaRPr/>
          </a:p>
        </p:txBody>
      </p:sp>
      <p:sp>
        <p:nvSpPr>
          <p:cNvPr id="292" name="Google Shape;292;g22191d9d442_0_0"/>
          <p:cNvSpPr txBox="1"/>
          <p:nvPr/>
        </p:nvSpPr>
        <p:spPr>
          <a:xfrm>
            <a:off x="1319808" y="430706"/>
            <a:ext cx="4145400" cy="431100"/>
          </a:xfrm>
          <a:prstGeom prst="rect">
            <a:avLst/>
          </a:prstGeom>
          <a:noFill/>
          <a:ln>
            <a:noFill/>
          </a:ln>
        </p:spPr>
        <p:txBody>
          <a:bodyPr anchorCtr="0" anchor="t" bIns="0" lIns="0" spcFirstLastPara="1" rIns="0" wrap="square" tIns="0">
            <a:spAutoFit/>
          </a:bodyPr>
          <a:lstStyle/>
          <a:p>
            <a:pPr indent="0" lvl="0" marL="0" marR="0" rtl="0" algn="l">
              <a:lnSpc>
                <a:spcPct val="182142"/>
              </a:lnSpc>
              <a:spcBef>
                <a:spcPts val="0"/>
              </a:spcBef>
              <a:spcAft>
                <a:spcPts val="0"/>
              </a:spcAft>
              <a:buNone/>
            </a:pPr>
            <a:r>
              <a:rPr lang="en-US" sz="2800">
                <a:solidFill>
                  <a:schemeClr val="lt1"/>
                </a:solidFill>
                <a:latin typeface="Montserrat"/>
                <a:ea typeface="Montserrat"/>
                <a:cs typeface="Montserrat"/>
                <a:sym typeface="Montserrat"/>
              </a:rPr>
              <a:t>  Dữ liệu</a:t>
            </a:r>
            <a:endParaRPr/>
          </a:p>
        </p:txBody>
      </p:sp>
      <p:sp>
        <p:nvSpPr>
          <p:cNvPr id="293" name="Google Shape;293;g22191d9d442_0_0"/>
          <p:cNvSpPr txBox="1"/>
          <p:nvPr>
            <p:ph idx="12" type="sldNum"/>
          </p:nvPr>
        </p:nvSpPr>
        <p:spPr>
          <a:xfrm>
            <a:off x="7418092" y="6930344"/>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 screenshot of a computer&#10;&#10;Description automatically generated with low confidence" id="294" name="Google Shape;294;g22191d9d442_0_0"/>
          <p:cNvPicPr preferRelativeResize="0"/>
          <p:nvPr/>
        </p:nvPicPr>
        <p:blipFill rotWithShape="1">
          <a:blip r:embed="rId7">
            <a:alphaModFix/>
          </a:blip>
          <a:srcRect b="0" l="0" r="0" t="0"/>
          <a:stretch/>
        </p:blipFill>
        <p:spPr>
          <a:xfrm>
            <a:off x="1392700" y="3716125"/>
            <a:ext cx="6599224" cy="3020001"/>
          </a:xfrm>
          <a:prstGeom prst="rect">
            <a:avLst/>
          </a:prstGeom>
          <a:noFill/>
          <a:ln>
            <a:noFill/>
          </a:ln>
        </p:spPr>
      </p:pic>
      <p:sp>
        <p:nvSpPr>
          <p:cNvPr id="295" name="Google Shape;295;g22191d9d442_0_0"/>
          <p:cNvSpPr txBox="1"/>
          <p:nvPr/>
        </p:nvSpPr>
        <p:spPr>
          <a:xfrm>
            <a:off x="2362200" y="6733097"/>
            <a:ext cx="70866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Montserrat"/>
                <a:ea typeface="Montserrat"/>
                <a:cs typeface="Montserrat"/>
                <a:sym typeface="Montserrat"/>
              </a:rPr>
              <a:t>Hình 5: Một vài mẫu dữ liệu trong bộ dataset </a:t>
            </a:r>
            <a:r>
              <a:rPr lang="en-US" sz="1600">
                <a:solidFill>
                  <a:srgbClr val="273335"/>
                </a:solidFill>
                <a:latin typeface="Montserrat"/>
                <a:ea typeface="Montserrat"/>
                <a:cs typeface="Montserrat"/>
                <a:sym typeface="Montserrat"/>
              </a:rPr>
              <a:t>RCT</a:t>
            </a:r>
            <a:endParaRPr sz="1500">
              <a:solidFill>
                <a:schemeClr val="dk1"/>
              </a:solidFill>
              <a:latin typeface="Montserrat"/>
              <a:ea typeface="Montserrat"/>
              <a:cs typeface="Montserrat"/>
              <a:sym typeface="Montserrat"/>
            </a:endParaRPr>
          </a:p>
        </p:txBody>
      </p:sp>
      <p:sp>
        <p:nvSpPr>
          <p:cNvPr id="296" name="Google Shape;296;g22191d9d442_0_0"/>
          <p:cNvSpPr txBox="1"/>
          <p:nvPr/>
        </p:nvSpPr>
        <p:spPr>
          <a:xfrm>
            <a:off x="345500" y="1305750"/>
            <a:ext cx="8746200" cy="2524200"/>
          </a:xfrm>
          <a:prstGeom prst="rect">
            <a:avLst/>
          </a:prstGeom>
          <a:noFill/>
          <a:ln>
            <a:noFill/>
          </a:ln>
        </p:spPr>
        <p:txBody>
          <a:bodyPr anchorCtr="0" anchor="t" bIns="91425" lIns="91425" spcFirstLastPara="1" rIns="91425" wrap="square" tIns="91425">
            <a:spAutoFit/>
          </a:bodyPr>
          <a:lstStyle/>
          <a:p>
            <a:pPr indent="-317500" lvl="0" marL="285750" rtl="0" algn="just">
              <a:spcBef>
                <a:spcPts val="0"/>
              </a:spcBef>
              <a:spcAft>
                <a:spcPts val="0"/>
              </a:spcAft>
              <a:buClr>
                <a:srgbClr val="273335"/>
              </a:buClr>
              <a:buSzPts val="1900"/>
              <a:buFont typeface="Noto Sans Symbols"/>
              <a:buChar char="⮚"/>
            </a:pPr>
            <a:r>
              <a:rPr lang="en-US" sz="1900">
                <a:solidFill>
                  <a:srgbClr val="273335"/>
                </a:solidFill>
                <a:latin typeface="Montserrat"/>
                <a:ea typeface="Montserrat"/>
                <a:cs typeface="Montserrat"/>
                <a:sym typeface="Montserrat"/>
              </a:rPr>
              <a:t>Các tập dữ liệu này đã được tiền xử lý bằng cách loại bỏ các câu văn dài hơn 512 từ, chuyển đổi chữ thường thành chữ hoa, loại bỏ các ký tự đặc biệt và loại bỏ các từ dừng. Sau đó, các câu văn đã được mã hóa thành các đại diện vector bằng phương pháp mã hóa đánh giá BERT.</a:t>
            </a:r>
            <a:endParaRPr sz="1900">
              <a:solidFill>
                <a:srgbClr val="273335"/>
              </a:solidFill>
              <a:latin typeface="Montserrat"/>
              <a:ea typeface="Montserrat"/>
              <a:cs typeface="Montserrat"/>
              <a:sym typeface="Montserrat"/>
            </a:endParaRPr>
          </a:p>
          <a:p>
            <a:pPr indent="-317500" lvl="0" marL="285750" rtl="0" algn="just">
              <a:spcBef>
                <a:spcPts val="0"/>
              </a:spcBef>
              <a:spcAft>
                <a:spcPts val="0"/>
              </a:spcAft>
              <a:buClr>
                <a:srgbClr val="273335"/>
              </a:buClr>
              <a:buSzPts val="1900"/>
              <a:buFont typeface="Noto Sans Symbols"/>
              <a:buChar char="⮚"/>
            </a:pPr>
            <a:r>
              <a:rPr lang="en-US" sz="1900">
                <a:solidFill>
                  <a:srgbClr val="273335"/>
                </a:solidFill>
                <a:latin typeface="Montserrat"/>
                <a:ea typeface="Montserrat"/>
                <a:cs typeface="Montserrat"/>
                <a:sym typeface="Montserrat"/>
              </a:rPr>
              <a:t>Một số bộ dữ liệu còn được xử lý thêm để loại bỏ stopwords, thực hiện stemming và lemmatization, v.v. trước khi sử dụng cho huấn luyện mô hình.</a:t>
            </a:r>
            <a:endParaRPr sz="1900">
              <a:solidFill>
                <a:srgbClr val="273335"/>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1EA"/>
        </a:solidFill>
      </p:bgPr>
    </p:bg>
    <p:spTree>
      <p:nvGrpSpPr>
        <p:cNvPr id="300" name="Shape 300"/>
        <p:cNvGrpSpPr/>
        <p:nvPr/>
      </p:nvGrpSpPr>
      <p:grpSpPr>
        <a:xfrm>
          <a:off x="0" y="0"/>
          <a:ext cx="0" cy="0"/>
          <a:chOff x="0" y="0"/>
          <a:chExt cx="0" cy="0"/>
        </a:xfrm>
      </p:grpSpPr>
      <p:pic>
        <p:nvPicPr>
          <p:cNvPr id="301" name="Google Shape;301;p13"/>
          <p:cNvPicPr preferRelativeResize="0"/>
          <p:nvPr/>
        </p:nvPicPr>
        <p:blipFill rotWithShape="1">
          <a:blip r:embed="rId3">
            <a:alphaModFix/>
          </a:blip>
          <a:srcRect b="0" l="0" r="0" t="0"/>
          <a:stretch/>
        </p:blipFill>
        <p:spPr>
          <a:xfrm flipH="1">
            <a:off x="0" y="5744242"/>
            <a:ext cx="1029627" cy="1551227"/>
          </a:xfrm>
          <a:prstGeom prst="rect">
            <a:avLst/>
          </a:prstGeom>
          <a:noFill/>
          <a:ln>
            <a:noFill/>
          </a:ln>
        </p:spPr>
      </p:pic>
      <p:pic>
        <p:nvPicPr>
          <p:cNvPr id="302" name="Google Shape;302;p13"/>
          <p:cNvPicPr preferRelativeResize="0"/>
          <p:nvPr/>
        </p:nvPicPr>
        <p:blipFill rotWithShape="1">
          <a:blip r:embed="rId4">
            <a:alphaModFix/>
          </a:blip>
          <a:srcRect b="0" l="0" r="0" t="0"/>
          <a:stretch/>
        </p:blipFill>
        <p:spPr>
          <a:xfrm flipH="1" rot="10800000">
            <a:off x="7216185" y="-245807"/>
            <a:ext cx="2537415" cy="2546967"/>
          </a:xfrm>
          <a:prstGeom prst="rect">
            <a:avLst/>
          </a:prstGeom>
          <a:noFill/>
          <a:ln>
            <a:noFill/>
          </a:ln>
        </p:spPr>
      </p:pic>
      <p:sp>
        <p:nvSpPr>
          <p:cNvPr id="303" name="Google Shape;303;p13"/>
          <p:cNvSpPr txBox="1"/>
          <p:nvPr/>
        </p:nvSpPr>
        <p:spPr>
          <a:xfrm>
            <a:off x="342900" y="2301160"/>
            <a:ext cx="9067800" cy="3500958"/>
          </a:xfrm>
          <a:prstGeom prst="rect">
            <a:avLst/>
          </a:prstGeom>
          <a:noFill/>
          <a:ln>
            <a:noFill/>
          </a:ln>
        </p:spPr>
        <p:txBody>
          <a:bodyPr anchorCtr="0" anchor="t" bIns="0" lIns="0" spcFirstLastPara="1" rIns="0" wrap="square" tIns="0">
            <a:spAutoFit/>
          </a:bodyPr>
          <a:lstStyle/>
          <a:p>
            <a:pPr indent="-285750" lvl="0" marL="285750" marR="0" rtl="0" algn="just">
              <a:lnSpc>
                <a:spcPct val="116666"/>
              </a:lnSpc>
              <a:spcBef>
                <a:spcPts val="0"/>
              </a:spcBef>
              <a:spcAft>
                <a:spcPts val="0"/>
              </a:spcAft>
              <a:buClr>
                <a:srgbClr val="262626"/>
              </a:buClr>
              <a:buSzPts val="1800"/>
              <a:buFont typeface="Noto Sans Symbols"/>
              <a:buChar char="❑"/>
            </a:pPr>
            <a:r>
              <a:rPr lang="en-US" sz="1800">
                <a:solidFill>
                  <a:srgbClr val="262626"/>
                </a:solidFill>
                <a:latin typeface="Montserrat"/>
                <a:ea typeface="Montserrat"/>
                <a:cs typeface="Montserrat"/>
                <a:sym typeface="Montserrat"/>
              </a:rPr>
              <a:t>Mở rộng thí nghiệm trên nhiều bộ dữ liệu và lĩnh vực khác nhau để đánh giá hiệu quả của các phương pháp Pretraining và fine-tuning.</a:t>
            </a:r>
            <a:endParaRPr/>
          </a:p>
          <a:p>
            <a:pPr indent="-285750" lvl="0" marL="285750" marR="0" rtl="0" algn="just">
              <a:lnSpc>
                <a:spcPct val="116666"/>
              </a:lnSpc>
              <a:spcBef>
                <a:spcPts val="0"/>
              </a:spcBef>
              <a:spcAft>
                <a:spcPts val="0"/>
              </a:spcAft>
              <a:buClr>
                <a:srgbClr val="262626"/>
              </a:buClr>
              <a:buSzPts val="1800"/>
              <a:buFont typeface="Noto Sans Symbols"/>
              <a:buChar char="❑"/>
            </a:pPr>
            <a:r>
              <a:rPr lang="en-US" sz="1800">
                <a:solidFill>
                  <a:srgbClr val="262626"/>
                </a:solidFill>
                <a:latin typeface="Montserrat"/>
                <a:ea typeface="Montserrat"/>
                <a:cs typeface="Montserrat"/>
                <a:sym typeface="Montserrat"/>
              </a:rPr>
              <a:t>Nghiên cứu và phát triển các phương pháp Pretraining và fine-tuning mới để cải thiện hiệu suất của các mô hình ngôn ngữ trên các bộ dữ liệu đa dạng.</a:t>
            </a:r>
            <a:endParaRPr/>
          </a:p>
          <a:p>
            <a:pPr indent="-285750" lvl="0" marL="285750" marR="0" rtl="0" algn="just">
              <a:lnSpc>
                <a:spcPct val="116666"/>
              </a:lnSpc>
              <a:spcBef>
                <a:spcPts val="0"/>
              </a:spcBef>
              <a:spcAft>
                <a:spcPts val="0"/>
              </a:spcAft>
              <a:buClr>
                <a:srgbClr val="262626"/>
              </a:buClr>
              <a:buSzPts val="1800"/>
              <a:buFont typeface="Noto Sans Symbols"/>
              <a:buChar char="❑"/>
            </a:pPr>
            <a:r>
              <a:rPr lang="en-US" sz="1800">
                <a:solidFill>
                  <a:srgbClr val="262626"/>
                </a:solidFill>
                <a:latin typeface="Montserrat"/>
                <a:ea typeface="Montserrat"/>
                <a:cs typeface="Montserrat"/>
                <a:sym typeface="Montserrat"/>
              </a:rPr>
              <a:t>Khám phá khả năng sử dụng các phương pháp Pretraining và fine-tuning cho các tác vụ khác nhau, bao gồm phân loại, trích xuất thông tin và dự đoán chuỗi.</a:t>
            </a:r>
            <a:endParaRPr/>
          </a:p>
          <a:p>
            <a:pPr indent="-285750" lvl="0" marL="285750" marR="0" rtl="0" algn="just">
              <a:lnSpc>
                <a:spcPct val="116666"/>
              </a:lnSpc>
              <a:spcBef>
                <a:spcPts val="0"/>
              </a:spcBef>
              <a:spcAft>
                <a:spcPts val="0"/>
              </a:spcAft>
              <a:buClr>
                <a:srgbClr val="262626"/>
              </a:buClr>
              <a:buSzPts val="1800"/>
              <a:buFont typeface="Noto Sans Symbols"/>
              <a:buChar char="❑"/>
            </a:pPr>
            <a:r>
              <a:rPr lang="en-US" sz="1800">
                <a:solidFill>
                  <a:srgbClr val="262626"/>
                </a:solidFill>
                <a:latin typeface="Montserrat"/>
                <a:ea typeface="Montserrat"/>
                <a:cs typeface="Montserrat"/>
                <a:sym typeface="Montserrat"/>
              </a:rPr>
              <a:t>Nghiên cứu các kỹ thuật Preprocessing mới để cải thiện chất lượng dữ liệu đầu vào cho các mô hình ngôn ngữ.</a:t>
            </a:r>
            <a:endParaRPr/>
          </a:p>
          <a:p>
            <a:pPr indent="-285750" lvl="0" marL="285750" marR="0" rtl="0" algn="just">
              <a:lnSpc>
                <a:spcPct val="116666"/>
              </a:lnSpc>
              <a:spcBef>
                <a:spcPts val="0"/>
              </a:spcBef>
              <a:spcAft>
                <a:spcPts val="0"/>
              </a:spcAft>
              <a:buClr>
                <a:srgbClr val="262626"/>
              </a:buClr>
              <a:buSzPts val="1800"/>
              <a:buFont typeface="Noto Sans Symbols"/>
              <a:buChar char="❑"/>
            </a:pPr>
            <a:r>
              <a:rPr lang="en-US" sz="1800">
                <a:solidFill>
                  <a:srgbClr val="262626"/>
                </a:solidFill>
                <a:latin typeface="Montserrat"/>
                <a:ea typeface="Montserrat"/>
                <a:cs typeface="Montserrat"/>
                <a:sym typeface="Montserrat"/>
              </a:rPr>
              <a:t>Phát triển các ứng dụng thực tế sử dụng các mô hình ngôn ngữ Pretrained và fine-tuned để giải quyết các vấn đề trong thực tế, như trích xuất thông tin, phân tích cảm xúc và tư vấn sản phẩm.</a:t>
            </a:r>
            <a:endParaRPr sz="1800">
              <a:solidFill>
                <a:srgbClr val="262626"/>
              </a:solidFill>
              <a:latin typeface="Montserrat"/>
              <a:ea typeface="Montserrat"/>
              <a:cs typeface="Montserrat"/>
              <a:sym typeface="Montserrat"/>
            </a:endParaRPr>
          </a:p>
        </p:txBody>
      </p:sp>
      <p:pic>
        <p:nvPicPr>
          <p:cNvPr id="304" name="Google Shape;304;p13"/>
          <p:cNvPicPr preferRelativeResize="0"/>
          <p:nvPr/>
        </p:nvPicPr>
        <p:blipFill rotWithShape="1">
          <a:blip r:embed="rId5">
            <a:alphaModFix/>
          </a:blip>
          <a:srcRect b="0" l="0" r="0" t="0"/>
          <a:stretch/>
        </p:blipFill>
        <p:spPr>
          <a:xfrm>
            <a:off x="259170" y="1023890"/>
            <a:ext cx="2971800" cy="1040130"/>
          </a:xfrm>
          <a:prstGeom prst="rect">
            <a:avLst/>
          </a:prstGeom>
          <a:noFill/>
          <a:ln>
            <a:noFill/>
          </a:ln>
        </p:spPr>
      </p:pic>
      <p:pic>
        <p:nvPicPr>
          <p:cNvPr id="305" name="Google Shape;305;p13"/>
          <p:cNvPicPr preferRelativeResize="0"/>
          <p:nvPr/>
        </p:nvPicPr>
        <p:blipFill rotWithShape="1">
          <a:blip r:embed="rId6">
            <a:alphaModFix amt="42000"/>
          </a:blip>
          <a:srcRect b="0" l="0" r="0" t="0"/>
          <a:stretch/>
        </p:blipFill>
        <p:spPr>
          <a:xfrm>
            <a:off x="222738" y="1088153"/>
            <a:ext cx="1018025" cy="1012086"/>
          </a:xfrm>
          <a:prstGeom prst="rect">
            <a:avLst/>
          </a:prstGeom>
          <a:noFill/>
          <a:ln>
            <a:noFill/>
          </a:ln>
        </p:spPr>
      </p:pic>
      <p:sp>
        <p:nvSpPr>
          <p:cNvPr id="306" name="Google Shape;306;p13"/>
          <p:cNvSpPr txBox="1"/>
          <p:nvPr/>
        </p:nvSpPr>
        <p:spPr>
          <a:xfrm>
            <a:off x="440877" y="1308138"/>
            <a:ext cx="695520" cy="592855"/>
          </a:xfrm>
          <a:prstGeom prst="rect">
            <a:avLst/>
          </a:prstGeom>
          <a:noFill/>
          <a:ln>
            <a:noFill/>
          </a:ln>
        </p:spPr>
        <p:txBody>
          <a:bodyPr anchorCtr="0" anchor="t" bIns="0" lIns="0" spcFirstLastPara="1" rIns="0" wrap="square" tIns="0">
            <a:spAutoFit/>
          </a:bodyPr>
          <a:lstStyle/>
          <a:p>
            <a:pPr indent="0" lvl="0" marL="0" marR="0" rtl="0" algn="ctr">
              <a:lnSpc>
                <a:spcPct val="126750"/>
              </a:lnSpc>
              <a:spcBef>
                <a:spcPts val="0"/>
              </a:spcBef>
              <a:spcAft>
                <a:spcPts val="0"/>
              </a:spcAft>
              <a:buNone/>
            </a:pPr>
            <a:r>
              <a:rPr lang="en-US" sz="3600">
                <a:solidFill>
                  <a:srgbClr val="FDFDFD"/>
                </a:solidFill>
                <a:latin typeface="DM Serif Display"/>
                <a:ea typeface="DM Serif Display"/>
                <a:cs typeface="DM Serif Display"/>
                <a:sym typeface="DM Serif Display"/>
              </a:rPr>
              <a:t>05</a:t>
            </a:r>
            <a:endParaRPr/>
          </a:p>
        </p:txBody>
      </p:sp>
      <p:pic>
        <p:nvPicPr>
          <p:cNvPr descr="A picture containing screenshot, rectangle, text&#10;&#10;Description automatically generated" id="307" name="Google Shape;307;p13"/>
          <p:cNvPicPr preferRelativeResize="0"/>
          <p:nvPr/>
        </p:nvPicPr>
        <p:blipFill rotWithShape="1">
          <a:blip r:embed="rId7">
            <a:alphaModFix/>
          </a:blip>
          <a:srcRect b="0" l="0" r="0" t="0"/>
          <a:stretch/>
        </p:blipFill>
        <p:spPr>
          <a:xfrm>
            <a:off x="1795931" y="1239584"/>
            <a:ext cx="3452943" cy="661409"/>
          </a:xfrm>
          <a:prstGeom prst="rect">
            <a:avLst/>
          </a:prstGeom>
          <a:noFill/>
          <a:ln>
            <a:noFill/>
          </a:ln>
        </p:spPr>
      </p:pic>
      <p:sp>
        <p:nvSpPr>
          <p:cNvPr id="308" name="Google Shape;308;p13"/>
          <p:cNvSpPr txBox="1"/>
          <p:nvPr/>
        </p:nvSpPr>
        <p:spPr>
          <a:xfrm>
            <a:off x="1567331" y="1217135"/>
            <a:ext cx="4145280" cy="591893"/>
          </a:xfrm>
          <a:prstGeom prst="rect">
            <a:avLst/>
          </a:prstGeom>
          <a:noFill/>
          <a:ln>
            <a:noFill/>
          </a:ln>
        </p:spPr>
        <p:txBody>
          <a:bodyPr anchorCtr="0" anchor="t" bIns="0" lIns="0" spcFirstLastPara="1" rIns="0" wrap="square" tIns="0">
            <a:spAutoFit/>
          </a:bodyPr>
          <a:lstStyle/>
          <a:p>
            <a:pPr indent="0" lvl="0" marL="0" marR="0" rtl="0" algn="l">
              <a:lnSpc>
                <a:spcPct val="182142"/>
              </a:lnSpc>
              <a:spcBef>
                <a:spcPts val="0"/>
              </a:spcBef>
              <a:spcAft>
                <a:spcPts val="0"/>
              </a:spcAft>
              <a:buNone/>
            </a:pPr>
            <a:r>
              <a:rPr lang="en-US" sz="2800">
                <a:solidFill>
                  <a:schemeClr val="lt1"/>
                </a:solidFill>
                <a:latin typeface="Montserrat"/>
                <a:ea typeface="Montserrat"/>
                <a:cs typeface="Montserrat"/>
                <a:sym typeface="Montserrat"/>
              </a:rPr>
              <a:t>Hướng phát triển</a:t>
            </a:r>
            <a:endParaRPr/>
          </a:p>
        </p:txBody>
      </p:sp>
      <p:sp>
        <p:nvSpPr>
          <p:cNvPr id="309" name="Google Shape;309;p13"/>
          <p:cNvSpPr txBox="1"/>
          <p:nvPr>
            <p:ph idx="12" type="sldNum"/>
          </p:nvPr>
        </p:nvSpPr>
        <p:spPr>
          <a:xfrm>
            <a:off x="7288823" y="6950075"/>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1EA"/>
        </a:solidFill>
      </p:bgPr>
    </p:bg>
    <p:spTree>
      <p:nvGrpSpPr>
        <p:cNvPr id="313" name="Shape 313"/>
        <p:cNvGrpSpPr/>
        <p:nvPr/>
      </p:nvGrpSpPr>
      <p:grpSpPr>
        <a:xfrm>
          <a:off x="0" y="0"/>
          <a:ext cx="0" cy="0"/>
          <a:chOff x="0" y="0"/>
          <a:chExt cx="0" cy="0"/>
        </a:xfrm>
      </p:grpSpPr>
      <p:pic>
        <p:nvPicPr>
          <p:cNvPr id="314" name="Google Shape;314;p14"/>
          <p:cNvPicPr preferRelativeResize="0"/>
          <p:nvPr/>
        </p:nvPicPr>
        <p:blipFill rotWithShape="1">
          <a:blip r:embed="rId3">
            <a:alphaModFix/>
          </a:blip>
          <a:srcRect b="0" l="0" r="0" t="0"/>
          <a:stretch/>
        </p:blipFill>
        <p:spPr>
          <a:xfrm flipH="1">
            <a:off x="0" y="5744242"/>
            <a:ext cx="1029627" cy="1551227"/>
          </a:xfrm>
          <a:prstGeom prst="rect">
            <a:avLst/>
          </a:prstGeom>
          <a:noFill/>
          <a:ln>
            <a:noFill/>
          </a:ln>
        </p:spPr>
      </p:pic>
      <p:pic>
        <p:nvPicPr>
          <p:cNvPr id="315" name="Google Shape;315;p14"/>
          <p:cNvPicPr preferRelativeResize="0"/>
          <p:nvPr/>
        </p:nvPicPr>
        <p:blipFill rotWithShape="1">
          <a:blip r:embed="rId4">
            <a:alphaModFix/>
          </a:blip>
          <a:srcRect b="0" l="0" r="0" t="0"/>
          <a:stretch/>
        </p:blipFill>
        <p:spPr>
          <a:xfrm flipH="1" rot="10800000">
            <a:off x="7216185" y="-245807"/>
            <a:ext cx="2537415" cy="2546967"/>
          </a:xfrm>
          <a:prstGeom prst="rect">
            <a:avLst/>
          </a:prstGeom>
          <a:noFill/>
          <a:ln>
            <a:noFill/>
          </a:ln>
        </p:spPr>
      </p:pic>
      <p:sp>
        <p:nvSpPr>
          <p:cNvPr id="316" name="Google Shape;316;p14"/>
          <p:cNvSpPr txBox="1"/>
          <p:nvPr/>
        </p:nvSpPr>
        <p:spPr>
          <a:xfrm>
            <a:off x="410307" y="1367295"/>
            <a:ext cx="8519160" cy="4021037"/>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t/>
            </a:r>
            <a:endParaRPr b="0" i="0" sz="1600">
              <a:solidFill>
                <a:srgbClr val="262626"/>
              </a:solidFill>
              <a:latin typeface="Montserrat"/>
              <a:ea typeface="Montserrat"/>
              <a:cs typeface="Montserrat"/>
              <a:sym typeface="Montserrat"/>
            </a:endParaRPr>
          </a:p>
          <a:p>
            <a:pPr indent="0" lvl="0" marL="0" marR="0" rtl="0" algn="just">
              <a:lnSpc>
                <a:spcPct val="150000"/>
              </a:lnSpc>
              <a:spcBef>
                <a:spcPts val="0"/>
              </a:spcBef>
              <a:spcAft>
                <a:spcPts val="0"/>
              </a:spcAft>
              <a:buNone/>
            </a:pPr>
            <a:r>
              <a:rPr b="0" i="0" lang="en-US" sz="1600">
                <a:solidFill>
                  <a:srgbClr val="262626"/>
                </a:solidFill>
                <a:latin typeface="Montserrat"/>
                <a:ea typeface="Montserrat"/>
                <a:cs typeface="Montserrat"/>
                <a:sym typeface="Montserrat"/>
              </a:rPr>
              <a:t>Tổng kết lại, trong bài báo này, chúng tôi đã thực hiện một nghiên cứu đánh giá hiệu quả của hai phương pháp Domain-Adaptive Pretraining và Task-Adaptive Pretraining trên nhiều bộ dữ liệu khác nhau. Kết quả cho thấy Task-Adaptive Pretraining có hiệu quả tốt hơn so với Domain-Adaptive Pretraining trên hầu hết các bộ dữ liệu. Điều này có thể được giải thích bởi sự khác biệt trong cách mà các phương pháp này tiền xử lý dữ liệu và tối ưu hóa mô hình. Các kết quả đánh giá của chúng tôi có thể hỗ trợ việc sử dụng Task-Adaptive Pretraining trong các ứng dụng thực tế của máy học và xử lý ngôn ngữ tự nhiên. Tuy nhiên, vẫn cần thêm nhiều nghiên cứu để tối ưu hóa phương pháp này và áp dụng nó trong các lĩnh vực khác nhau.</a:t>
            </a:r>
            <a:endParaRPr sz="1600">
              <a:solidFill>
                <a:srgbClr val="262626"/>
              </a:solidFill>
              <a:latin typeface="Montserrat"/>
              <a:ea typeface="Montserrat"/>
              <a:cs typeface="Montserrat"/>
              <a:sym typeface="Montserrat"/>
            </a:endParaRPr>
          </a:p>
        </p:txBody>
      </p:sp>
      <p:pic>
        <p:nvPicPr>
          <p:cNvPr id="317" name="Google Shape;317;p14"/>
          <p:cNvPicPr preferRelativeResize="0"/>
          <p:nvPr/>
        </p:nvPicPr>
        <p:blipFill rotWithShape="1">
          <a:blip r:embed="rId5">
            <a:alphaModFix/>
          </a:blip>
          <a:srcRect b="0" l="0" r="0" t="0"/>
          <a:stretch/>
        </p:blipFill>
        <p:spPr>
          <a:xfrm>
            <a:off x="228600" y="488464"/>
            <a:ext cx="2971800" cy="1040130"/>
          </a:xfrm>
          <a:prstGeom prst="rect">
            <a:avLst/>
          </a:prstGeom>
          <a:noFill/>
          <a:ln>
            <a:noFill/>
          </a:ln>
        </p:spPr>
      </p:pic>
      <p:pic>
        <p:nvPicPr>
          <p:cNvPr id="318" name="Google Shape;318;p14"/>
          <p:cNvPicPr preferRelativeResize="0"/>
          <p:nvPr/>
        </p:nvPicPr>
        <p:blipFill rotWithShape="1">
          <a:blip r:embed="rId6">
            <a:alphaModFix amt="42000"/>
          </a:blip>
          <a:srcRect b="0" l="0" r="0" t="0"/>
          <a:stretch/>
        </p:blipFill>
        <p:spPr>
          <a:xfrm>
            <a:off x="192168" y="552727"/>
            <a:ext cx="1018025" cy="1012086"/>
          </a:xfrm>
          <a:prstGeom prst="rect">
            <a:avLst/>
          </a:prstGeom>
          <a:noFill/>
          <a:ln>
            <a:noFill/>
          </a:ln>
        </p:spPr>
      </p:pic>
      <p:sp>
        <p:nvSpPr>
          <p:cNvPr id="319" name="Google Shape;319;p14"/>
          <p:cNvSpPr txBox="1"/>
          <p:nvPr/>
        </p:nvSpPr>
        <p:spPr>
          <a:xfrm>
            <a:off x="410307" y="772712"/>
            <a:ext cx="695520" cy="592855"/>
          </a:xfrm>
          <a:prstGeom prst="rect">
            <a:avLst/>
          </a:prstGeom>
          <a:noFill/>
          <a:ln>
            <a:noFill/>
          </a:ln>
        </p:spPr>
        <p:txBody>
          <a:bodyPr anchorCtr="0" anchor="t" bIns="0" lIns="0" spcFirstLastPara="1" rIns="0" wrap="square" tIns="0">
            <a:spAutoFit/>
          </a:bodyPr>
          <a:lstStyle/>
          <a:p>
            <a:pPr indent="0" lvl="0" marL="0" marR="0" rtl="0" algn="ctr">
              <a:lnSpc>
                <a:spcPct val="126750"/>
              </a:lnSpc>
              <a:spcBef>
                <a:spcPts val="0"/>
              </a:spcBef>
              <a:spcAft>
                <a:spcPts val="0"/>
              </a:spcAft>
              <a:buNone/>
            </a:pPr>
            <a:r>
              <a:rPr lang="en-US" sz="3600">
                <a:solidFill>
                  <a:srgbClr val="FDFDFD"/>
                </a:solidFill>
                <a:latin typeface="DM Serif Display"/>
                <a:ea typeface="DM Serif Display"/>
                <a:cs typeface="DM Serif Display"/>
                <a:sym typeface="DM Serif Display"/>
              </a:rPr>
              <a:t>06</a:t>
            </a:r>
            <a:endParaRPr/>
          </a:p>
        </p:txBody>
      </p:sp>
      <p:sp>
        <p:nvSpPr>
          <p:cNvPr id="320" name="Google Shape;320;p14"/>
          <p:cNvSpPr txBox="1"/>
          <p:nvPr/>
        </p:nvSpPr>
        <p:spPr>
          <a:xfrm>
            <a:off x="1145446" y="667102"/>
            <a:ext cx="4145280" cy="591893"/>
          </a:xfrm>
          <a:prstGeom prst="rect">
            <a:avLst/>
          </a:prstGeom>
          <a:noFill/>
          <a:ln>
            <a:noFill/>
          </a:ln>
        </p:spPr>
        <p:txBody>
          <a:bodyPr anchorCtr="0" anchor="t" bIns="0" lIns="0" spcFirstLastPara="1" rIns="0" wrap="square" tIns="0">
            <a:spAutoFit/>
          </a:bodyPr>
          <a:lstStyle/>
          <a:p>
            <a:pPr indent="0" lvl="0" marL="0" marR="0" rtl="0" algn="l">
              <a:lnSpc>
                <a:spcPct val="182142"/>
              </a:lnSpc>
              <a:spcBef>
                <a:spcPts val="0"/>
              </a:spcBef>
              <a:spcAft>
                <a:spcPts val="0"/>
              </a:spcAft>
              <a:buNone/>
            </a:pPr>
            <a:r>
              <a:rPr lang="en-US" sz="2800">
                <a:solidFill>
                  <a:schemeClr val="lt1"/>
                </a:solidFill>
                <a:latin typeface="Montserrat"/>
                <a:ea typeface="Montserrat"/>
                <a:cs typeface="Montserrat"/>
                <a:sym typeface="Montserrat"/>
              </a:rPr>
              <a:t>  Kết luận</a:t>
            </a:r>
            <a:endParaRPr sz="2800">
              <a:solidFill>
                <a:schemeClr val="lt1"/>
              </a:solidFill>
              <a:latin typeface="Montserrat"/>
              <a:ea typeface="Montserrat"/>
              <a:cs typeface="Montserrat"/>
              <a:sym typeface="Montserrat"/>
            </a:endParaRPr>
          </a:p>
        </p:txBody>
      </p:sp>
      <p:sp>
        <p:nvSpPr>
          <p:cNvPr id="321" name="Google Shape;321;p14"/>
          <p:cNvSpPr txBox="1"/>
          <p:nvPr>
            <p:ph idx="12" type="sldNum"/>
          </p:nvPr>
        </p:nvSpPr>
        <p:spPr>
          <a:xfrm>
            <a:off x="7216185" y="6950075"/>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1EA"/>
        </a:solidFill>
      </p:bgPr>
    </p:bg>
    <p:spTree>
      <p:nvGrpSpPr>
        <p:cNvPr id="325" name="Shape 325"/>
        <p:cNvGrpSpPr/>
        <p:nvPr/>
      </p:nvGrpSpPr>
      <p:grpSpPr>
        <a:xfrm>
          <a:off x="0" y="0"/>
          <a:ext cx="0" cy="0"/>
          <a:chOff x="0" y="0"/>
          <a:chExt cx="0" cy="0"/>
        </a:xfrm>
      </p:grpSpPr>
      <p:pic>
        <p:nvPicPr>
          <p:cNvPr id="326" name="Google Shape;326;p15"/>
          <p:cNvPicPr preferRelativeResize="0"/>
          <p:nvPr/>
        </p:nvPicPr>
        <p:blipFill rotWithShape="1">
          <a:blip r:embed="rId3">
            <a:alphaModFix/>
          </a:blip>
          <a:srcRect b="0" l="0" r="0" t="0"/>
          <a:stretch/>
        </p:blipFill>
        <p:spPr>
          <a:xfrm flipH="1" rot="10800000">
            <a:off x="5463102" y="-839460"/>
            <a:ext cx="4682831" cy="4700458"/>
          </a:xfrm>
          <a:prstGeom prst="rect">
            <a:avLst/>
          </a:prstGeom>
          <a:noFill/>
          <a:ln>
            <a:noFill/>
          </a:ln>
        </p:spPr>
      </p:pic>
      <p:sp>
        <p:nvSpPr>
          <p:cNvPr id="327" name="Google Shape;327;p15"/>
          <p:cNvSpPr txBox="1"/>
          <p:nvPr/>
        </p:nvSpPr>
        <p:spPr>
          <a:xfrm>
            <a:off x="533400" y="2754011"/>
            <a:ext cx="10515600" cy="1527406"/>
          </a:xfrm>
          <a:prstGeom prst="rect">
            <a:avLst/>
          </a:prstGeom>
          <a:noFill/>
          <a:ln>
            <a:noFill/>
          </a:ln>
        </p:spPr>
        <p:txBody>
          <a:bodyPr anchorCtr="0" anchor="t" bIns="0" lIns="0" spcFirstLastPara="1" rIns="0" wrap="square" tIns="0">
            <a:spAutoFit/>
          </a:bodyPr>
          <a:lstStyle/>
          <a:p>
            <a:pPr indent="0" lvl="0" marL="0" marR="0" rtl="0" algn="l">
              <a:lnSpc>
                <a:spcPct val="246388"/>
              </a:lnSpc>
              <a:spcBef>
                <a:spcPts val="0"/>
              </a:spcBef>
              <a:spcAft>
                <a:spcPts val="0"/>
              </a:spcAft>
              <a:buNone/>
            </a:pPr>
            <a:r>
              <a:rPr lang="en-US" sz="5400">
                <a:solidFill>
                  <a:srgbClr val="273335"/>
                </a:solidFill>
                <a:latin typeface="DM Serif Display"/>
                <a:ea typeface="DM Serif Display"/>
                <a:cs typeface="DM Serif Display"/>
                <a:sym typeface="DM Serif Display"/>
              </a:rPr>
              <a:t>Thanks for your listening &lt;3</a:t>
            </a:r>
            <a:endParaRPr/>
          </a:p>
        </p:txBody>
      </p:sp>
      <p:grpSp>
        <p:nvGrpSpPr>
          <p:cNvPr id="328" name="Google Shape;328;p15"/>
          <p:cNvGrpSpPr/>
          <p:nvPr/>
        </p:nvGrpSpPr>
        <p:grpSpPr>
          <a:xfrm>
            <a:off x="3250714" y="6324500"/>
            <a:ext cx="5436086" cy="990700"/>
            <a:chOff x="0" y="0"/>
            <a:chExt cx="8620203" cy="1570990"/>
          </a:xfrm>
        </p:grpSpPr>
        <p:sp>
          <p:nvSpPr>
            <p:cNvPr id="329" name="Google Shape;329;p15"/>
            <p:cNvSpPr/>
            <p:nvPr/>
          </p:nvSpPr>
          <p:spPr>
            <a:xfrm>
              <a:off x="0" y="0"/>
              <a:ext cx="1863090" cy="1570990"/>
            </a:xfrm>
            <a:custGeom>
              <a:rect b="b" l="l" r="r" t="t"/>
              <a:pathLst>
                <a:path extrusionOk="0" h="1570990" w="1863090">
                  <a:moveTo>
                    <a:pt x="956310" y="0"/>
                  </a:moveTo>
                  <a:lnTo>
                    <a:pt x="906780" y="0"/>
                  </a:lnTo>
                  <a:lnTo>
                    <a:pt x="0" y="1570990"/>
                  </a:lnTo>
                  <a:lnTo>
                    <a:pt x="49530" y="1570990"/>
                  </a:lnTo>
                  <a:lnTo>
                    <a:pt x="901700" y="1570990"/>
                  </a:lnTo>
                  <a:lnTo>
                    <a:pt x="951230" y="1570990"/>
                  </a:lnTo>
                  <a:lnTo>
                    <a:pt x="1813560" y="1570990"/>
                  </a:lnTo>
                  <a:lnTo>
                    <a:pt x="1863090" y="1570990"/>
                  </a:lnTo>
                  <a:close/>
                </a:path>
              </a:pathLst>
            </a:custGeom>
            <a:solidFill>
              <a:srgbClr val="82421E"/>
            </a:solidFill>
            <a:ln>
              <a:noFill/>
            </a:ln>
          </p:spPr>
        </p:sp>
        <p:sp>
          <p:nvSpPr>
            <p:cNvPr id="330" name="Google Shape;330;p15"/>
            <p:cNvSpPr/>
            <p:nvPr/>
          </p:nvSpPr>
          <p:spPr>
            <a:xfrm>
              <a:off x="906780" y="0"/>
              <a:ext cx="7713423" cy="1570990"/>
            </a:xfrm>
            <a:custGeom>
              <a:rect b="b" l="l" r="r" t="t"/>
              <a:pathLst>
                <a:path extrusionOk="0" h="1570990" w="7713423">
                  <a:moveTo>
                    <a:pt x="6806643" y="0"/>
                  </a:moveTo>
                  <a:lnTo>
                    <a:pt x="0" y="0"/>
                  </a:lnTo>
                  <a:lnTo>
                    <a:pt x="906780" y="1570990"/>
                  </a:lnTo>
                  <a:lnTo>
                    <a:pt x="7713423" y="1570990"/>
                  </a:lnTo>
                  <a:close/>
                </a:path>
              </a:pathLst>
            </a:custGeom>
            <a:solidFill>
              <a:srgbClr val="82421E"/>
            </a:solidFill>
            <a:ln>
              <a:noFill/>
            </a:ln>
          </p:spPr>
        </p:sp>
      </p:grpSp>
      <p:pic>
        <p:nvPicPr>
          <p:cNvPr id="331" name="Google Shape;331;p15"/>
          <p:cNvPicPr preferRelativeResize="0"/>
          <p:nvPr/>
        </p:nvPicPr>
        <p:blipFill rotWithShape="1">
          <a:blip r:embed="rId4">
            <a:alphaModFix/>
          </a:blip>
          <a:srcRect b="0" l="0" r="0" t="0"/>
          <a:stretch/>
        </p:blipFill>
        <p:spPr>
          <a:xfrm flipH="1">
            <a:off x="-1283301" y="2261214"/>
            <a:ext cx="3439093" cy="5181308"/>
          </a:xfrm>
          <a:prstGeom prst="rect">
            <a:avLst/>
          </a:prstGeom>
          <a:noFill/>
          <a:ln>
            <a:noFill/>
          </a:ln>
        </p:spPr>
      </p:pic>
      <p:pic>
        <p:nvPicPr>
          <p:cNvPr id="332" name="Google Shape;332;p15"/>
          <p:cNvPicPr preferRelativeResize="0"/>
          <p:nvPr/>
        </p:nvPicPr>
        <p:blipFill rotWithShape="1">
          <a:blip r:embed="rId5">
            <a:alphaModFix/>
          </a:blip>
          <a:srcRect b="0" l="0" r="0" t="0"/>
          <a:stretch/>
        </p:blipFill>
        <p:spPr>
          <a:xfrm>
            <a:off x="731520" y="859788"/>
            <a:ext cx="822804" cy="590923"/>
          </a:xfrm>
          <a:prstGeom prst="rect">
            <a:avLst/>
          </a:prstGeom>
          <a:noFill/>
          <a:ln>
            <a:noFill/>
          </a:ln>
        </p:spPr>
      </p:pic>
      <p:sp>
        <p:nvSpPr>
          <p:cNvPr id="333" name="Google Shape;333;p15"/>
          <p:cNvSpPr txBox="1"/>
          <p:nvPr/>
        </p:nvSpPr>
        <p:spPr>
          <a:xfrm>
            <a:off x="4110125" y="6721475"/>
            <a:ext cx="3945698" cy="25648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rPr lang="en-US" sz="2000">
                <a:solidFill>
                  <a:schemeClr val="lt1"/>
                </a:solidFill>
                <a:latin typeface="Helvetica Neue"/>
                <a:ea typeface="Helvetica Neue"/>
                <a:cs typeface="Helvetica Neue"/>
                <a:sym typeface="Helvetica Neue"/>
              </a:rPr>
              <a:t>Nhóm 11: Đoàn kết là chấp hết</a:t>
            </a:r>
            <a:endParaRPr sz="2000">
              <a:solidFill>
                <a:schemeClr val="lt1"/>
              </a:solidFill>
              <a:latin typeface="Helvetica Neue"/>
              <a:ea typeface="Helvetica Neue"/>
              <a:cs typeface="Helvetica Neue"/>
              <a:sym typeface="Helvetica Neue"/>
            </a:endParaRPr>
          </a:p>
        </p:txBody>
      </p:sp>
      <p:sp>
        <p:nvSpPr>
          <p:cNvPr id="334" name="Google Shape;334;p15"/>
          <p:cNvSpPr txBox="1"/>
          <p:nvPr/>
        </p:nvSpPr>
        <p:spPr>
          <a:xfrm>
            <a:off x="1321588" y="758651"/>
            <a:ext cx="5577074" cy="105926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273335"/>
                </a:solidFill>
                <a:latin typeface="Poppins"/>
                <a:ea typeface="Poppins"/>
                <a:cs typeface="Poppins"/>
                <a:sym typeface="Poppins"/>
              </a:rPr>
              <a:t>Don’t Stop Pretraining:</a:t>
            </a:r>
            <a:endParaRPr/>
          </a:p>
          <a:p>
            <a:pPr indent="0" lvl="0" marL="0" marR="0" rtl="0" algn="ctr">
              <a:lnSpc>
                <a:spcPct val="140000"/>
              </a:lnSpc>
              <a:spcBef>
                <a:spcPts val="0"/>
              </a:spcBef>
              <a:spcAft>
                <a:spcPts val="0"/>
              </a:spcAft>
              <a:buNone/>
            </a:pPr>
            <a:r>
              <a:rPr lang="en-US" sz="2000">
                <a:solidFill>
                  <a:srgbClr val="273335"/>
                </a:solidFill>
                <a:latin typeface="Poppins"/>
                <a:ea typeface="Poppins"/>
                <a:cs typeface="Poppins"/>
                <a:sym typeface="Poppins"/>
              </a:rPr>
              <a:t>Adapt Language Models to Domains </a:t>
            </a:r>
            <a:endParaRPr/>
          </a:p>
          <a:p>
            <a:pPr indent="0" lvl="0" marL="0" marR="0" rtl="0" algn="ctr">
              <a:lnSpc>
                <a:spcPct val="140000"/>
              </a:lnSpc>
              <a:spcBef>
                <a:spcPts val="0"/>
              </a:spcBef>
              <a:spcAft>
                <a:spcPts val="0"/>
              </a:spcAft>
              <a:buNone/>
            </a:pPr>
            <a:r>
              <a:rPr lang="en-US" sz="2000">
                <a:solidFill>
                  <a:srgbClr val="273335"/>
                </a:solidFill>
                <a:latin typeface="Poppins"/>
                <a:ea typeface="Poppins"/>
                <a:cs typeface="Poppins"/>
                <a:sym typeface="Poppins"/>
              </a:rPr>
              <a:t>and Tasks </a:t>
            </a:r>
            <a:endParaRPr/>
          </a:p>
        </p:txBody>
      </p:sp>
      <p:sp>
        <p:nvSpPr>
          <p:cNvPr id="335" name="Google Shape;335;p15"/>
          <p:cNvSpPr txBox="1"/>
          <p:nvPr>
            <p:ph idx="12" type="sldNum"/>
          </p:nvPr>
        </p:nvSpPr>
        <p:spPr>
          <a:xfrm>
            <a:off x="7391400" y="6913378"/>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1EA"/>
        </a:solidFill>
      </p:bgPr>
    </p:bg>
    <p:spTree>
      <p:nvGrpSpPr>
        <p:cNvPr id="105" name="Shape 105"/>
        <p:cNvGrpSpPr/>
        <p:nvPr/>
      </p:nvGrpSpPr>
      <p:grpSpPr>
        <a:xfrm>
          <a:off x="0" y="0"/>
          <a:ext cx="0" cy="0"/>
          <a:chOff x="0" y="0"/>
          <a:chExt cx="0" cy="0"/>
        </a:xfrm>
      </p:grpSpPr>
      <p:pic>
        <p:nvPicPr>
          <p:cNvPr id="106" name="Google Shape;106;p2"/>
          <p:cNvPicPr preferRelativeResize="0"/>
          <p:nvPr/>
        </p:nvPicPr>
        <p:blipFill rotWithShape="1">
          <a:blip r:embed="rId3">
            <a:alphaModFix/>
          </a:blip>
          <a:srcRect b="0" l="0" r="0" t="0"/>
          <a:stretch/>
        </p:blipFill>
        <p:spPr>
          <a:xfrm>
            <a:off x="838200" y="1342947"/>
            <a:ext cx="3631809" cy="1271133"/>
          </a:xfrm>
          <a:prstGeom prst="rect">
            <a:avLst/>
          </a:prstGeom>
          <a:noFill/>
          <a:ln>
            <a:noFill/>
          </a:ln>
        </p:spPr>
      </p:pic>
      <p:pic>
        <p:nvPicPr>
          <p:cNvPr id="107" name="Google Shape;107;p2"/>
          <p:cNvPicPr preferRelativeResize="0"/>
          <p:nvPr/>
        </p:nvPicPr>
        <p:blipFill rotWithShape="1">
          <a:blip r:embed="rId3">
            <a:alphaModFix/>
          </a:blip>
          <a:srcRect b="0" l="0" r="0" t="0"/>
          <a:stretch/>
        </p:blipFill>
        <p:spPr>
          <a:xfrm>
            <a:off x="793367" y="4165679"/>
            <a:ext cx="3631809" cy="1271133"/>
          </a:xfrm>
          <a:prstGeom prst="rect">
            <a:avLst/>
          </a:prstGeom>
          <a:noFill/>
          <a:ln>
            <a:noFill/>
          </a:ln>
        </p:spPr>
      </p:pic>
      <p:pic>
        <p:nvPicPr>
          <p:cNvPr id="108" name="Google Shape;108;p2"/>
          <p:cNvPicPr preferRelativeResize="0"/>
          <p:nvPr/>
        </p:nvPicPr>
        <p:blipFill rotWithShape="1">
          <a:blip r:embed="rId3">
            <a:alphaModFix/>
          </a:blip>
          <a:srcRect b="0" l="0" r="0" t="0"/>
          <a:stretch/>
        </p:blipFill>
        <p:spPr>
          <a:xfrm>
            <a:off x="4701539" y="1342947"/>
            <a:ext cx="3631809" cy="1271133"/>
          </a:xfrm>
          <a:prstGeom prst="rect">
            <a:avLst/>
          </a:prstGeom>
          <a:noFill/>
          <a:ln>
            <a:noFill/>
          </a:ln>
        </p:spPr>
      </p:pic>
      <p:pic>
        <p:nvPicPr>
          <p:cNvPr id="109" name="Google Shape;109;p2"/>
          <p:cNvPicPr preferRelativeResize="0"/>
          <p:nvPr/>
        </p:nvPicPr>
        <p:blipFill rotWithShape="1">
          <a:blip r:embed="rId4">
            <a:alphaModFix/>
          </a:blip>
          <a:srcRect b="0" l="0" r="0" t="0"/>
          <a:stretch/>
        </p:blipFill>
        <p:spPr>
          <a:xfrm flipH="1">
            <a:off x="0" y="5744242"/>
            <a:ext cx="1029627" cy="1551227"/>
          </a:xfrm>
          <a:prstGeom prst="rect">
            <a:avLst/>
          </a:prstGeom>
          <a:noFill/>
          <a:ln>
            <a:noFill/>
          </a:ln>
        </p:spPr>
      </p:pic>
      <p:pic>
        <p:nvPicPr>
          <p:cNvPr id="110" name="Google Shape;110;p2"/>
          <p:cNvPicPr preferRelativeResize="0"/>
          <p:nvPr/>
        </p:nvPicPr>
        <p:blipFill rotWithShape="1">
          <a:blip r:embed="rId3">
            <a:alphaModFix/>
          </a:blip>
          <a:srcRect b="0" l="0" r="0" t="0"/>
          <a:stretch/>
        </p:blipFill>
        <p:spPr>
          <a:xfrm>
            <a:off x="793367" y="2794022"/>
            <a:ext cx="3631809" cy="1271133"/>
          </a:xfrm>
          <a:prstGeom prst="rect">
            <a:avLst/>
          </a:prstGeom>
          <a:noFill/>
          <a:ln>
            <a:noFill/>
          </a:ln>
        </p:spPr>
      </p:pic>
      <p:pic>
        <p:nvPicPr>
          <p:cNvPr id="111" name="Google Shape;111;p2"/>
          <p:cNvPicPr preferRelativeResize="0"/>
          <p:nvPr/>
        </p:nvPicPr>
        <p:blipFill rotWithShape="1">
          <a:blip r:embed="rId5">
            <a:alphaModFix/>
          </a:blip>
          <a:srcRect b="0" l="0" r="0" t="0"/>
          <a:stretch/>
        </p:blipFill>
        <p:spPr>
          <a:xfrm flipH="1" rot="10800000">
            <a:off x="7216185" y="-245807"/>
            <a:ext cx="2537415" cy="2546967"/>
          </a:xfrm>
          <a:prstGeom prst="rect">
            <a:avLst/>
          </a:prstGeom>
          <a:noFill/>
          <a:ln>
            <a:noFill/>
          </a:ln>
        </p:spPr>
      </p:pic>
      <p:sp>
        <p:nvSpPr>
          <p:cNvPr id="112" name="Google Shape;112;p2"/>
          <p:cNvSpPr txBox="1"/>
          <p:nvPr/>
        </p:nvSpPr>
        <p:spPr>
          <a:xfrm>
            <a:off x="539676" y="518956"/>
            <a:ext cx="7049429" cy="654025"/>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rPr lang="en-US" sz="5000">
                <a:solidFill>
                  <a:srgbClr val="273335"/>
                </a:solidFill>
                <a:latin typeface="Montserrat"/>
                <a:ea typeface="Montserrat"/>
                <a:cs typeface="Montserrat"/>
                <a:sym typeface="Montserrat"/>
              </a:rPr>
              <a:t>Nội dung thuyết trình</a:t>
            </a:r>
            <a:endParaRPr sz="5000">
              <a:solidFill>
                <a:srgbClr val="273335"/>
              </a:solidFill>
              <a:latin typeface="Montserrat"/>
              <a:ea typeface="Montserrat"/>
              <a:cs typeface="Montserrat"/>
              <a:sym typeface="Montserrat"/>
            </a:endParaRPr>
          </a:p>
        </p:txBody>
      </p:sp>
      <p:sp>
        <p:nvSpPr>
          <p:cNvPr id="113" name="Google Shape;113;p2"/>
          <p:cNvSpPr txBox="1"/>
          <p:nvPr/>
        </p:nvSpPr>
        <p:spPr>
          <a:xfrm>
            <a:off x="877899" y="1688001"/>
            <a:ext cx="1171293" cy="678455"/>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lang="en-US" sz="4999">
                <a:solidFill>
                  <a:srgbClr val="FDFDFD"/>
                </a:solidFill>
                <a:latin typeface="DM Serif Display"/>
                <a:ea typeface="DM Serif Display"/>
                <a:cs typeface="DM Serif Display"/>
                <a:sym typeface="DM Serif Display"/>
              </a:rPr>
              <a:t>01</a:t>
            </a:r>
            <a:endParaRPr/>
          </a:p>
        </p:txBody>
      </p:sp>
      <p:sp>
        <p:nvSpPr>
          <p:cNvPr id="114" name="Google Shape;114;p2"/>
          <p:cNvSpPr txBox="1"/>
          <p:nvPr/>
        </p:nvSpPr>
        <p:spPr>
          <a:xfrm>
            <a:off x="833066" y="3139076"/>
            <a:ext cx="1171293" cy="678455"/>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lang="en-US" sz="4999">
                <a:solidFill>
                  <a:srgbClr val="FDFDFD"/>
                </a:solidFill>
                <a:latin typeface="DM Serif Display"/>
                <a:ea typeface="DM Serif Display"/>
                <a:cs typeface="DM Serif Display"/>
                <a:sym typeface="DM Serif Display"/>
              </a:rPr>
              <a:t>02</a:t>
            </a:r>
            <a:endParaRPr/>
          </a:p>
        </p:txBody>
      </p:sp>
      <p:sp>
        <p:nvSpPr>
          <p:cNvPr id="115" name="Google Shape;115;p2"/>
          <p:cNvSpPr txBox="1"/>
          <p:nvPr/>
        </p:nvSpPr>
        <p:spPr>
          <a:xfrm>
            <a:off x="850517" y="4510733"/>
            <a:ext cx="1171293" cy="678455"/>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lang="en-US" sz="4999">
                <a:solidFill>
                  <a:srgbClr val="FDFDFD"/>
                </a:solidFill>
                <a:latin typeface="DM Serif Display"/>
                <a:ea typeface="DM Serif Display"/>
                <a:cs typeface="DM Serif Display"/>
                <a:sym typeface="DM Serif Display"/>
              </a:rPr>
              <a:t>03</a:t>
            </a:r>
            <a:endParaRPr/>
          </a:p>
        </p:txBody>
      </p:sp>
      <p:sp>
        <p:nvSpPr>
          <p:cNvPr id="116" name="Google Shape;116;p2"/>
          <p:cNvSpPr txBox="1"/>
          <p:nvPr/>
        </p:nvSpPr>
        <p:spPr>
          <a:xfrm>
            <a:off x="4758689" y="1688001"/>
            <a:ext cx="1171293" cy="678455"/>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lang="en-US" sz="4999">
                <a:solidFill>
                  <a:srgbClr val="FDFDFD"/>
                </a:solidFill>
                <a:latin typeface="DM Serif Display"/>
                <a:ea typeface="DM Serif Display"/>
                <a:cs typeface="DM Serif Display"/>
                <a:sym typeface="DM Serif Display"/>
              </a:rPr>
              <a:t>04</a:t>
            </a:r>
            <a:endParaRPr/>
          </a:p>
        </p:txBody>
      </p:sp>
      <p:sp>
        <p:nvSpPr>
          <p:cNvPr id="117" name="Google Shape;117;p2"/>
          <p:cNvSpPr txBox="1"/>
          <p:nvPr/>
        </p:nvSpPr>
        <p:spPr>
          <a:xfrm>
            <a:off x="2009648" y="1806254"/>
            <a:ext cx="2209879" cy="332655"/>
          </a:xfrm>
          <a:prstGeom prst="rect">
            <a:avLst/>
          </a:prstGeom>
          <a:noFill/>
          <a:ln>
            <a:noFill/>
          </a:ln>
        </p:spPr>
        <p:txBody>
          <a:bodyPr anchorCtr="0" anchor="t" bIns="0" lIns="0" spcFirstLastPara="1" rIns="0" wrap="square" tIns="0">
            <a:spAutoFit/>
          </a:bodyPr>
          <a:lstStyle/>
          <a:p>
            <a:pPr indent="0" lvl="0" marL="0" marR="0" rtl="0" algn="ctr">
              <a:lnSpc>
                <a:spcPct val="155555"/>
              </a:lnSpc>
              <a:spcBef>
                <a:spcPts val="0"/>
              </a:spcBef>
              <a:spcAft>
                <a:spcPts val="0"/>
              </a:spcAft>
              <a:buNone/>
            </a:pPr>
            <a:r>
              <a:rPr lang="en-US" sz="1800">
                <a:solidFill>
                  <a:srgbClr val="273335"/>
                </a:solidFill>
                <a:latin typeface="Montserrat"/>
                <a:ea typeface="Montserrat"/>
                <a:cs typeface="Montserrat"/>
                <a:sym typeface="Montserrat"/>
              </a:rPr>
              <a:t>Giới thiệu</a:t>
            </a:r>
            <a:endParaRPr sz="1800">
              <a:solidFill>
                <a:srgbClr val="273335"/>
              </a:solidFill>
              <a:latin typeface="Montserrat"/>
              <a:ea typeface="Montserrat"/>
              <a:cs typeface="Montserrat"/>
              <a:sym typeface="Montserrat"/>
            </a:endParaRPr>
          </a:p>
        </p:txBody>
      </p:sp>
      <p:sp>
        <p:nvSpPr>
          <p:cNvPr id="118" name="Google Shape;118;p2"/>
          <p:cNvSpPr txBox="1"/>
          <p:nvPr/>
        </p:nvSpPr>
        <p:spPr>
          <a:xfrm>
            <a:off x="1840173" y="3118905"/>
            <a:ext cx="2749190" cy="700192"/>
          </a:xfrm>
          <a:prstGeom prst="rect">
            <a:avLst/>
          </a:prstGeom>
          <a:noFill/>
          <a:ln>
            <a:noFill/>
          </a:ln>
        </p:spPr>
        <p:txBody>
          <a:bodyPr anchorCtr="0" anchor="t" bIns="0" lIns="0" spcFirstLastPara="1" rIns="0" wrap="square" tIns="0">
            <a:spAutoFit/>
          </a:bodyPr>
          <a:lstStyle/>
          <a:p>
            <a:pPr indent="0" lvl="0" marL="0" marR="0" rtl="0" algn="ctr">
              <a:lnSpc>
                <a:spcPct val="155555"/>
              </a:lnSpc>
              <a:spcBef>
                <a:spcPts val="0"/>
              </a:spcBef>
              <a:spcAft>
                <a:spcPts val="0"/>
              </a:spcAft>
              <a:buNone/>
            </a:pPr>
            <a:r>
              <a:rPr lang="en-US" sz="1800">
                <a:solidFill>
                  <a:srgbClr val="273335"/>
                </a:solidFill>
                <a:latin typeface="Montserrat"/>
                <a:ea typeface="Montserrat"/>
                <a:cs typeface="Montserrat"/>
                <a:sym typeface="Montserrat"/>
              </a:rPr>
              <a:t>Domain-Adaptive Pretraining </a:t>
            </a:r>
            <a:endParaRPr/>
          </a:p>
        </p:txBody>
      </p:sp>
      <p:sp>
        <p:nvSpPr>
          <p:cNvPr id="119" name="Google Shape;119;p2"/>
          <p:cNvSpPr txBox="1"/>
          <p:nvPr/>
        </p:nvSpPr>
        <p:spPr>
          <a:xfrm>
            <a:off x="2024106" y="4477291"/>
            <a:ext cx="2209879" cy="700192"/>
          </a:xfrm>
          <a:prstGeom prst="rect">
            <a:avLst/>
          </a:prstGeom>
          <a:noFill/>
          <a:ln>
            <a:noFill/>
          </a:ln>
        </p:spPr>
        <p:txBody>
          <a:bodyPr anchorCtr="0" anchor="t" bIns="0" lIns="0" spcFirstLastPara="1" rIns="0" wrap="square" tIns="0">
            <a:spAutoFit/>
          </a:bodyPr>
          <a:lstStyle/>
          <a:p>
            <a:pPr indent="0" lvl="0" marL="0" marR="0" rtl="0" algn="ctr">
              <a:lnSpc>
                <a:spcPct val="155555"/>
              </a:lnSpc>
              <a:spcBef>
                <a:spcPts val="0"/>
              </a:spcBef>
              <a:spcAft>
                <a:spcPts val="0"/>
              </a:spcAft>
              <a:buNone/>
            </a:pPr>
            <a:r>
              <a:rPr lang="en-US" sz="1800">
                <a:solidFill>
                  <a:srgbClr val="273335"/>
                </a:solidFill>
                <a:latin typeface="Poppins"/>
                <a:ea typeface="Poppins"/>
                <a:cs typeface="Poppins"/>
                <a:sym typeface="Poppins"/>
              </a:rPr>
              <a:t>Task-Adaptive Pretraining</a:t>
            </a:r>
            <a:endParaRPr/>
          </a:p>
        </p:txBody>
      </p:sp>
      <p:sp>
        <p:nvSpPr>
          <p:cNvPr id="120" name="Google Shape;120;p2"/>
          <p:cNvSpPr txBox="1"/>
          <p:nvPr/>
        </p:nvSpPr>
        <p:spPr>
          <a:xfrm>
            <a:off x="5920688" y="1806254"/>
            <a:ext cx="2209879" cy="327718"/>
          </a:xfrm>
          <a:prstGeom prst="rect">
            <a:avLst/>
          </a:prstGeom>
          <a:noFill/>
          <a:ln>
            <a:noFill/>
          </a:ln>
        </p:spPr>
        <p:txBody>
          <a:bodyPr anchorCtr="0" anchor="t" bIns="0" lIns="0" spcFirstLastPara="1" rIns="0" wrap="square" tIns="0">
            <a:spAutoFit/>
          </a:bodyPr>
          <a:lstStyle/>
          <a:p>
            <a:pPr indent="0" lvl="0" marL="0" marR="0" rtl="0" algn="ctr">
              <a:lnSpc>
                <a:spcPct val="155555"/>
              </a:lnSpc>
              <a:spcBef>
                <a:spcPts val="0"/>
              </a:spcBef>
              <a:spcAft>
                <a:spcPts val="0"/>
              </a:spcAft>
              <a:buNone/>
            </a:pPr>
            <a:r>
              <a:rPr lang="en-US" sz="1800">
                <a:solidFill>
                  <a:srgbClr val="273335"/>
                </a:solidFill>
                <a:latin typeface="Arial"/>
                <a:ea typeface="Arial"/>
                <a:cs typeface="Arial"/>
                <a:sym typeface="Arial"/>
              </a:rPr>
              <a:t>Bộ dữ liệu</a:t>
            </a:r>
            <a:endParaRPr/>
          </a:p>
        </p:txBody>
      </p:sp>
      <p:pic>
        <p:nvPicPr>
          <p:cNvPr id="121" name="Google Shape;121;p2"/>
          <p:cNvPicPr preferRelativeResize="0"/>
          <p:nvPr/>
        </p:nvPicPr>
        <p:blipFill rotWithShape="1">
          <a:blip r:embed="rId3">
            <a:alphaModFix/>
          </a:blip>
          <a:srcRect b="0" l="0" r="0" t="0"/>
          <a:stretch/>
        </p:blipFill>
        <p:spPr>
          <a:xfrm>
            <a:off x="4707401" y="2794022"/>
            <a:ext cx="3631809" cy="1271133"/>
          </a:xfrm>
          <a:prstGeom prst="rect">
            <a:avLst/>
          </a:prstGeom>
          <a:noFill/>
          <a:ln>
            <a:noFill/>
          </a:ln>
        </p:spPr>
      </p:pic>
      <p:sp>
        <p:nvSpPr>
          <p:cNvPr id="122" name="Google Shape;122;p2"/>
          <p:cNvSpPr txBox="1"/>
          <p:nvPr/>
        </p:nvSpPr>
        <p:spPr>
          <a:xfrm>
            <a:off x="5893096" y="3280666"/>
            <a:ext cx="2209879" cy="332655"/>
          </a:xfrm>
          <a:prstGeom prst="rect">
            <a:avLst/>
          </a:prstGeom>
          <a:noFill/>
          <a:ln>
            <a:noFill/>
          </a:ln>
        </p:spPr>
        <p:txBody>
          <a:bodyPr anchorCtr="0" anchor="t" bIns="0" lIns="0" spcFirstLastPara="1" rIns="0" wrap="square" tIns="0">
            <a:spAutoFit/>
          </a:bodyPr>
          <a:lstStyle/>
          <a:p>
            <a:pPr indent="0" lvl="0" marL="0" marR="0" rtl="0" algn="ctr">
              <a:lnSpc>
                <a:spcPct val="155555"/>
              </a:lnSpc>
              <a:spcBef>
                <a:spcPts val="0"/>
              </a:spcBef>
              <a:spcAft>
                <a:spcPts val="0"/>
              </a:spcAft>
              <a:buNone/>
            </a:pPr>
            <a:r>
              <a:rPr lang="en-US" sz="1800">
                <a:solidFill>
                  <a:srgbClr val="273335"/>
                </a:solidFill>
                <a:latin typeface="Montserrat"/>
                <a:ea typeface="Montserrat"/>
                <a:cs typeface="Montserrat"/>
                <a:sym typeface="Montserrat"/>
              </a:rPr>
              <a:t>Hướng phát triển</a:t>
            </a:r>
            <a:endParaRPr/>
          </a:p>
        </p:txBody>
      </p:sp>
      <p:sp>
        <p:nvSpPr>
          <p:cNvPr id="123" name="Google Shape;123;p2"/>
          <p:cNvSpPr txBox="1"/>
          <p:nvPr/>
        </p:nvSpPr>
        <p:spPr>
          <a:xfrm>
            <a:off x="4755258" y="3166668"/>
            <a:ext cx="1171293" cy="678455"/>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lang="en-US" sz="4999">
                <a:solidFill>
                  <a:srgbClr val="FDFDFD"/>
                </a:solidFill>
                <a:latin typeface="DM Serif Display"/>
                <a:ea typeface="DM Serif Display"/>
                <a:cs typeface="DM Serif Display"/>
                <a:sym typeface="DM Serif Display"/>
              </a:rPr>
              <a:t>05</a:t>
            </a:r>
            <a:endParaRPr/>
          </a:p>
        </p:txBody>
      </p:sp>
      <p:pic>
        <p:nvPicPr>
          <p:cNvPr id="124" name="Google Shape;124;p2"/>
          <p:cNvPicPr preferRelativeResize="0"/>
          <p:nvPr/>
        </p:nvPicPr>
        <p:blipFill rotWithShape="1">
          <a:blip r:embed="rId3">
            <a:alphaModFix/>
          </a:blip>
          <a:srcRect b="0" l="0" r="0" t="0"/>
          <a:stretch/>
        </p:blipFill>
        <p:spPr>
          <a:xfrm>
            <a:off x="4713894" y="4150742"/>
            <a:ext cx="3631809" cy="1271133"/>
          </a:xfrm>
          <a:prstGeom prst="rect">
            <a:avLst/>
          </a:prstGeom>
          <a:noFill/>
          <a:ln>
            <a:noFill/>
          </a:ln>
        </p:spPr>
      </p:pic>
      <p:sp>
        <p:nvSpPr>
          <p:cNvPr id="125" name="Google Shape;125;p2"/>
          <p:cNvSpPr txBox="1"/>
          <p:nvPr/>
        </p:nvSpPr>
        <p:spPr>
          <a:xfrm>
            <a:off x="5795718" y="4684044"/>
            <a:ext cx="2209879" cy="332655"/>
          </a:xfrm>
          <a:prstGeom prst="rect">
            <a:avLst/>
          </a:prstGeom>
          <a:noFill/>
          <a:ln>
            <a:noFill/>
          </a:ln>
        </p:spPr>
        <p:txBody>
          <a:bodyPr anchorCtr="0" anchor="t" bIns="0" lIns="0" spcFirstLastPara="1" rIns="0" wrap="square" tIns="0">
            <a:spAutoFit/>
          </a:bodyPr>
          <a:lstStyle/>
          <a:p>
            <a:pPr indent="0" lvl="0" marL="0" marR="0" rtl="0" algn="ctr">
              <a:lnSpc>
                <a:spcPct val="155555"/>
              </a:lnSpc>
              <a:spcBef>
                <a:spcPts val="0"/>
              </a:spcBef>
              <a:spcAft>
                <a:spcPts val="0"/>
              </a:spcAft>
              <a:buNone/>
            </a:pPr>
            <a:r>
              <a:rPr lang="en-US" sz="1800">
                <a:solidFill>
                  <a:srgbClr val="273335"/>
                </a:solidFill>
                <a:latin typeface="Montserrat"/>
                <a:ea typeface="Montserrat"/>
                <a:cs typeface="Montserrat"/>
                <a:sym typeface="Montserrat"/>
              </a:rPr>
              <a:t>Kết luận</a:t>
            </a:r>
            <a:endParaRPr sz="1800">
              <a:solidFill>
                <a:srgbClr val="273335"/>
              </a:solidFill>
              <a:latin typeface="Montserrat"/>
              <a:ea typeface="Montserrat"/>
              <a:cs typeface="Montserrat"/>
              <a:sym typeface="Montserrat"/>
            </a:endParaRPr>
          </a:p>
        </p:txBody>
      </p:sp>
      <p:sp>
        <p:nvSpPr>
          <p:cNvPr id="126" name="Google Shape;126;p2"/>
          <p:cNvSpPr txBox="1"/>
          <p:nvPr/>
        </p:nvSpPr>
        <p:spPr>
          <a:xfrm>
            <a:off x="4773421" y="4548502"/>
            <a:ext cx="1171293" cy="678455"/>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lang="en-US" sz="4999">
                <a:solidFill>
                  <a:srgbClr val="FDFDFD"/>
                </a:solidFill>
                <a:latin typeface="DM Serif Display"/>
                <a:ea typeface="DM Serif Display"/>
                <a:cs typeface="DM Serif Display"/>
                <a:sym typeface="DM Serif Display"/>
              </a:rPr>
              <a:t>06</a:t>
            </a:r>
            <a:endParaRPr/>
          </a:p>
        </p:txBody>
      </p:sp>
      <p:sp>
        <p:nvSpPr>
          <p:cNvPr id="127" name="Google Shape;127;p2"/>
          <p:cNvSpPr txBox="1"/>
          <p:nvPr>
            <p:ph idx="12" type="sldNum"/>
          </p:nvPr>
        </p:nvSpPr>
        <p:spPr>
          <a:xfrm>
            <a:off x="7418092" y="6906721"/>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1EA"/>
        </a:solidFill>
      </p:bgPr>
    </p:bg>
    <p:spTree>
      <p:nvGrpSpPr>
        <p:cNvPr id="132" name="Shape 132"/>
        <p:cNvGrpSpPr/>
        <p:nvPr/>
      </p:nvGrpSpPr>
      <p:grpSpPr>
        <a:xfrm>
          <a:off x="0" y="0"/>
          <a:ext cx="0" cy="0"/>
          <a:chOff x="0" y="0"/>
          <a:chExt cx="0" cy="0"/>
        </a:xfrm>
      </p:grpSpPr>
      <p:pic>
        <p:nvPicPr>
          <p:cNvPr id="133" name="Google Shape;133;p3"/>
          <p:cNvPicPr preferRelativeResize="0"/>
          <p:nvPr/>
        </p:nvPicPr>
        <p:blipFill rotWithShape="1">
          <a:blip r:embed="rId3">
            <a:alphaModFix/>
          </a:blip>
          <a:srcRect b="0" l="0" r="0" t="0"/>
          <a:stretch/>
        </p:blipFill>
        <p:spPr>
          <a:xfrm>
            <a:off x="228600" y="584735"/>
            <a:ext cx="3631809" cy="1271133"/>
          </a:xfrm>
          <a:prstGeom prst="rect">
            <a:avLst/>
          </a:prstGeom>
          <a:noFill/>
          <a:ln>
            <a:noFill/>
          </a:ln>
        </p:spPr>
      </p:pic>
      <p:pic>
        <p:nvPicPr>
          <p:cNvPr id="134" name="Google Shape;134;p3"/>
          <p:cNvPicPr preferRelativeResize="0"/>
          <p:nvPr/>
        </p:nvPicPr>
        <p:blipFill rotWithShape="1">
          <a:blip r:embed="rId4">
            <a:alphaModFix amt="42000"/>
          </a:blip>
          <a:srcRect b="0" l="0" r="0" t="0"/>
          <a:stretch/>
        </p:blipFill>
        <p:spPr>
          <a:xfrm>
            <a:off x="203357" y="658316"/>
            <a:ext cx="1207212" cy="1200170"/>
          </a:xfrm>
          <a:prstGeom prst="rect">
            <a:avLst/>
          </a:prstGeom>
          <a:noFill/>
          <a:ln>
            <a:noFill/>
          </a:ln>
        </p:spPr>
      </p:pic>
      <p:pic>
        <p:nvPicPr>
          <p:cNvPr id="135" name="Google Shape;135;p3"/>
          <p:cNvPicPr preferRelativeResize="0"/>
          <p:nvPr/>
        </p:nvPicPr>
        <p:blipFill rotWithShape="1">
          <a:blip r:embed="rId5">
            <a:alphaModFix/>
          </a:blip>
          <a:srcRect b="0" l="0" r="0" t="0"/>
          <a:stretch/>
        </p:blipFill>
        <p:spPr>
          <a:xfrm flipH="1">
            <a:off x="-152400" y="5754066"/>
            <a:ext cx="1029627" cy="1551227"/>
          </a:xfrm>
          <a:prstGeom prst="rect">
            <a:avLst/>
          </a:prstGeom>
          <a:noFill/>
          <a:ln>
            <a:noFill/>
          </a:ln>
        </p:spPr>
      </p:pic>
      <p:pic>
        <p:nvPicPr>
          <p:cNvPr id="136" name="Google Shape;136;p3"/>
          <p:cNvPicPr preferRelativeResize="0"/>
          <p:nvPr/>
        </p:nvPicPr>
        <p:blipFill rotWithShape="1">
          <a:blip r:embed="rId6">
            <a:alphaModFix/>
          </a:blip>
          <a:srcRect b="0" l="0" r="0" t="0"/>
          <a:stretch/>
        </p:blipFill>
        <p:spPr>
          <a:xfrm flipH="1" rot="10800000">
            <a:off x="7216185" y="-245807"/>
            <a:ext cx="2537415" cy="2546967"/>
          </a:xfrm>
          <a:prstGeom prst="rect">
            <a:avLst/>
          </a:prstGeom>
          <a:noFill/>
          <a:ln>
            <a:noFill/>
          </a:ln>
        </p:spPr>
      </p:pic>
      <p:sp>
        <p:nvSpPr>
          <p:cNvPr id="137" name="Google Shape;137;p3"/>
          <p:cNvSpPr txBox="1"/>
          <p:nvPr/>
        </p:nvSpPr>
        <p:spPr>
          <a:xfrm>
            <a:off x="297289" y="979520"/>
            <a:ext cx="1171293" cy="610680"/>
          </a:xfrm>
          <a:prstGeom prst="rect">
            <a:avLst/>
          </a:prstGeom>
          <a:noFill/>
          <a:ln>
            <a:noFill/>
          </a:ln>
        </p:spPr>
        <p:txBody>
          <a:bodyPr anchorCtr="0" anchor="t" bIns="0" lIns="0" spcFirstLastPara="1" rIns="0" wrap="square" tIns="0">
            <a:spAutoFit/>
          </a:bodyPr>
          <a:lstStyle/>
          <a:p>
            <a:pPr indent="0" lvl="0" marL="0" marR="0" rtl="0" algn="ctr">
              <a:lnSpc>
                <a:spcPct val="101989"/>
              </a:lnSpc>
              <a:spcBef>
                <a:spcPts val="0"/>
              </a:spcBef>
              <a:spcAft>
                <a:spcPts val="0"/>
              </a:spcAft>
              <a:buNone/>
            </a:pPr>
            <a:r>
              <a:rPr lang="en-US" sz="4474">
                <a:solidFill>
                  <a:srgbClr val="FDFDFD"/>
                </a:solidFill>
                <a:latin typeface="DM Serif Display"/>
                <a:ea typeface="DM Serif Display"/>
                <a:cs typeface="DM Serif Display"/>
                <a:sym typeface="DM Serif Display"/>
              </a:rPr>
              <a:t>01</a:t>
            </a:r>
            <a:endParaRPr/>
          </a:p>
        </p:txBody>
      </p:sp>
      <p:sp>
        <p:nvSpPr>
          <p:cNvPr id="138" name="Google Shape;138;p3"/>
          <p:cNvSpPr txBox="1"/>
          <p:nvPr/>
        </p:nvSpPr>
        <p:spPr>
          <a:xfrm>
            <a:off x="1435812" y="1139303"/>
            <a:ext cx="2209879" cy="278025"/>
          </a:xfrm>
          <a:prstGeom prst="rect">
            <a:avLst/>
          </a:prstGeom>
          <a:noFill/>
          <a:ln>
            <a:noFill/>
          </a:ln>
        </p:spPr>
        <p:txBody>
          <a:bodyPr anchorCtr="0" anchor="t" bIns="0" lIns="0" spcFirstLastPara="1" rIns="0" wrap="square" tIns="0">
            <a:spAutoFit/>
          </a:bodyPr>
          <a:lstStyle/>
          <a:p>
            <a:pPr indent="0" lvl="0" marL="0" marR="0" rtl="0" algn="ctr">
              <a:lnSpc>
                <a:spcPct val="87500"/>
              </a:lnSpc>
              <a:spcBef>
                <a:spcPts val="0"/>
              </a:spcBef>
              <a:spcAft>
                <a:spcPts val="0"/>
              </a:spcAft>
              <a:buNone/>
            </a:pPr>
            <a:r>
              <a:rPr lang="en-US" sz="2400">
                <a:solidFill>
                  <a:srgbClr val="FDFDFD"/>
                </a:solidFill>
                <a:latin typeface="Montserrat"/>
                <a:ea typeface="Montserrat"/>
                <a:cs typeface="Montserrat"/>
                <a:sym typeface="Montserrat"/>
              </a:rPr>
              <a:t>Giới thiệu</a:t>
            </a:r>
            <a:endParaRPr sz="2400">
              <a:solidFill>
                <a:srgbClr val="FDFDFD"/>
              </a:solidFill>
              <a:latin typeface="Montserrat"/>
              <a:ea typeface="Montserrat"/>
              <a:cs typeface="Montserrat"/>
              <a:sym typeface="Montserrat"/>
            </a:endParaRPr>
          </a:p>
        </p:txBody>
      </p:sp>
      <p:sp>
        <p:nvSpPr>
          <p:cNvPr id="139" name="Google Shape;139;p3"/>
          <p:cNvSpPr txBox="1"/>
          <p:nvPr/>
        </p:nvSpPr>
        <p:spPr>
          <a:xfrm>
            <a:off x="5281344" y="1900753"/>
            <a:ext cx="4015056" cy="807913"/>
          </a:xfrm>
          <a:prstGeom prst="rect">
            <a:avLst/>
          </a:prstGeom>
          <a:noFill/>
          <a:ln>
            <a:noFill/>
          </a:ln>
        </p:spPr>
        <p:txBody>
          <a:bodyPr anchorCtr="0" anchor="t" bIns="0" lIns="0" spcFirstLastPara="1" rIns="0" wrap="square" tIns="0">
            <a:spAutoFit/>
          </a:bodyPr>
          <a:lstStyle/>
          <a:p>
            <a:pPr indent="0" lvl="0" marL="0" marR="0" rtl="0" algn="just">
              <a:lnSpc>
                <a:spcPct val="116666"/>
              </a:lnSpc>
              <a:spcBef>
                <a:spcPts val="0"/>
              </a:spcBef>
              <a:spcAft>
                <a:spcPts val="0"/>
              </a:spcAft>
              <a:buNone/>
            </a:pPr>
            <a:r>
              <a:t/>
            </a:r>
            <a:endParaRPr sz="1800">
              <a:solidFill>
                <a:srgbClr val="262626"/>
              </a:solidFill>
              <a:latin typeface="Arial"/>
              <a:ea typeface="Arial"/>
              <a:cs typeface="Arial"/>
              <a:sym typeface="Arial"/>
            </a:endParaRPr>
          </a:p>
          <a:p>
            <a:pPr indent="0" lvl="0" marL="0" marR="0" rtl="0" algn="just">
              <a:lnSpc>
                <a:spcPct val="116666"/>
              </a:lnSpc>
              <a:spcBef>
                <a:spcPts val="0"/>
              </a:spcBef>
              <a:spcAft>
                <a:spcPts val="0"/>
              </a:spcAft>
              <a:buNone/>
            </a:pPr>
            <a:r>
              <a:t/>
            </a:r>
            <a:endParaRPr sz="1800">
              <a:solidFill>
                <a:srgbClr val="262626"/>
              </a:solidFill>
              <a:latin typeface="Arial"/>
              <a:ea typeface="Arial"/>
              <a:cs typeface="Arial"/>
              <a:sym typeface="Arial"/>
            </a:endParaRPr>
          </a:p>
          <a:p>
            <a:pPr indent="0" lvl="0" marL="0" marR="0" rtl="0" algn="just">
              <a:lnSpc>
                <a:spcPct val="116666"/>
              </a:lnSpc>
              <a:spcBef>
                <a:spcPts val="0"/>
              </a:spcBef>
              <a:spcAft>
                <a:spcPts val="0"/>
              </a:spcAft>
              <a:buNone/>
            </a:pPr>
            <a:r>
              <a:t/>
            </a:r>
            <a:endParaRPr sz="1800">
              <a:solidFill>
                <a:srgbClr val="262626"/>
              </a:solidFill>
              <a:latin typeface="Arial"/>
              <a:ea typeface="Arial"/>
              <a:cs typeface="Arial"/>
              <a:sym typeface="Arial"/>
            </a:endParaRPr>
          </a:p>
        </p:txBody>
      </p:sp>
      <p:sp>
        <p:nvSpPr>
          <p:cNvPr id="140" name="Google Shape;140;p3"/>
          <p:cNvSpPr txBox="1"/>
          <p:nvPr/>
        </p:nvSpPr>
        <p:spPr>
          <a:xfrm>
            <a:off x="474785" y="2114905"/>
            <a:ext cx="7428573" cy="2693045"/>
          </a:xfrm>
          <a:prstGeom prst="rect">
            <a:avLst/>
          </a:prstGeom>
          <a:noFill/>
          <a:ln>
            <a:noFill/>
          </a:ln>
        </p:spPr>
        <p:txBody>
          <a:bodyPr anchorCtr="0" anchor="t" bIns="0" lIns="0" spcFirstLastPara="1" rIns="0" wrap="square" tIns="0">
            <a:spAutoFit/>
          </a:bodyPr>
          <a:lstStyle/>
          <a:p>
            <a:pPr indent="-342900" lvl="0" marL="342900" marR="0" rtl="0" algn="just">
              <a:lnSpc>
                <a:spcPct val="116666"/>
              </a:lnSpc>
              <a:spcBef>
                <a:spcPts val="0"/>
              </a:spcBef>
              <a:spcAft>
                <a:spcPts val="0"/>
              </a:spcAft>
              <a:buClr>
                <a:srgbClr val="262626"/>
              </a:buClr>
              <a:buSzPts val="1800"/>
              <a:buFont typeface="Noto Sans Symbols"/>
              <a:buChar char="❑"/>
            </a:pPr>
            <a:r>
              <a:rPr lang="en-US" sz="1800">
                <a:solidFill>
                  <a:srgbClr val="262626"/>
                </a:solidFill>
                <a:latin typeface="Montserrat"/>
                <a:ea typeface="Montserrat"/>
                <a:cs typeface="Montserrat"/>
                <a:sym typeface="Montserrat"/>
              </a:rPr>
              <a:t>Bài báo giới thiệu hai phương pháp mới cho các mô hình ngôn ngữ: Domain-Adaptive Pretraining và Task-Adaptive Pretraining.</a:t>
            </a:r>
            <a:endParaRPr/>
          </a:p>
          <a:p>
            <a:pPr indent="-228600" lvl="0" marL="342900" marR="0" rtl="0" algn="just">
              <a:lnSpc>
                <a:spcPct val="116666"/>
              </a:lnSpc>
              <a:spcBef>
                <a:spcPts val="0"/>
              </a:spcBef>
              <a:spcAft>
                <a:spcPts val="0"/>
              </a:spcAft>
              <a:buClr>
                <a:schemeClr val="dk1"/>
              </a:buClr>
              <a:buSzPts val="1800"/>
              <a:buFont typeface="Noto Sans Symbols"/>
              <a:buNone/>
            </a:pPr>
            <a:r>
              <a:t/>
            </a:r>
            <a:endParaRPr sz="1800">
              <a:solidFill>
                <a:srgbClr val="262626"/>
              </a:solidFill>
              <a:latin typeface="Montserrat"/>
              <a:ea typeface="Montserrat"/>
              <a:cs typeface="Montserrat"/>
              <a:sym typeface="Montserrat"/>
            </a:endParaRPr>
          </a:p>
          <a:p>
            <a:pPr indent="-342900" lvl="0" marL="342900" marR="0" rtl="0" algn="just">
              <a:lnSpc>
                <a:spcPct val="116666"/>
              </a:lnSpc>
              <a:spcBef>
                <a:spcPts val="0"/>
              </a:spcBef>
              <a:spcAft>
                <a:spcPts val="0"/>
              </a:spcAft>
              <a:buClr>
                <a:srgbClr val="262626"/>
              </a:buClr>
              <a:buSzPts val="1800"/>
              <a:buFont typeface="Noto Sans Symbols"/>
              <a:buChar char="❑"/>
            </a:pPr>
            <a:r>
              <a:rPr lang="en-US" sz="1800">
                <a:solidFill>
                  <a:srgbClr val="262626"/>
                </a:solidFill>
                <a:latin typeface="Montserrat"/>
                <a:ea typeface="Montserrat"/>
                <a:cs typeface="Montserrat"/>
                <a:sym typeface="Montserrat"/>
              </a:rPr>
              <a:t>Mục đích của bài báo là cải thiện khả năng xử lý ngôn ngữ tự nhiên của các mô hình ngôn ngữ.</a:t>
            </a:r>
            <a:endParaRPr/>
          </a:p>
          <a:p>
            <a:pPr indent="-228600" lvl="0" marL="342900" marR="0" rtl="0" algn="just">
              <a:lnSpc>
                <a:spcPct val="116666"/>
              </a:lnSpc>
              <a:spcBef>
                <a:spcPts val="0"/>
              </a:spcBef>
              <a:spcAft>
                <a:spcPts val="0"/>
              </a:spcAft>
              <a:buClr>
                <a:schemeClr val="dk1"/>
              </a:buClr>
              <a:buSzPts val="1800"/>
              <a:buFont typeface="Noto Sans Symbols"/>
              <a:buNone/>
            </a:pPr>
            <a:r>
              <a:t/>
            </a:r>
            <a:endParaRPr sz="1800">
              <a:solidFill>
                <a:srgbClr val="262626"/>
              </a:solidFill>
              <a:latin typeface="Montserrat"/>
              <a:ea typeface="Montserrat"/>
              <a:cs typeface="Montserrat"/>
              <a:sym typeface="Montserrat"/>
            </a:endParaRPr>
          </a:p>
          <a:p>
            <a:pPr indent="-342900" lvl="0" marL="342900" marR="0" rtl="0" algn="just">
              <a:lnSpc>
                <a:spcPct val="116666"/>
              </a:lnSpc>
              <a:spcBef>
                <a:spcPts val="0"/>
              </a:spcBef>
              <a:spcAft>
                <a:spcPts val="0"/>
              </a:spcAft>
              <a:buClr>
                <a:srgbClr val="262626"/>
              </a:buClr>
              <a:buSzPts val="1800"/>
              <a:buFont typeface="Noto Sans Symbols"/>
              <a:buChar char="❑"/>
            </a:pPr>
            <a:r>
              <a:rPr lang="en-US" sz="1800">
                <a:solidFill>
                  <a:srgbClr val="262626"/>
                </a:solidFill>
                <a:latin typeface="Montserrat"/>
                <a:ea typeface="Montserrat"/>
                <a:cs typeface="Montserrat"/>
                <a:sym typeface="Montserrat"/>
              </a:rPr>
              <a:t>Hai phương pháp này có thể được áp dụng để đạt được kết quả tốt hơn trên các nhiệm vụ xử lý ngôn ngữ đặc thù của từng lĩnh vực cụ thể.</a:t>
            </a:r>
            <a:endParaRPr sz="1800">
              <a:solidFill>
                <a:srgbClr val="262626"/>
              </a:solidFill>
              <a:latin typeface="Montserrat"/>
              <a:ea typeface="Montserrat"/>
              <a:cs typeface="Montserrat"/>
              <a:sym typeface="Montserrat"/>
            </a:endParaRPr>
          </a:p>
        </p:txBody>
      </p:sp>
      <p:pic>
        <p:nvPicPr>
          <p:cNvPr id="141" name="Google Shape;141;p3"/>
          <p:cNvPicPr preferRelativeResize="0"/>
          <p:nvPr/>
        </p:nvPicPr>
        <p:blipFill rotWithShape="1">
          <a:blip r:embed="rId7">
            <a:alphaModFix/>
          </a:blip>
          <a:srcRect b="0" l="0" r="0" t="0"/>
          <a:stretch/>
        </p:blipFill>
        <p:spPr>
          <a:xfrm>
            <a:off x="988671" y="5157906"/>
            <a:ext cx="2954507" cy="1727336"/>
          </a:xfrm>
          <a:prstGeom prst="rect">
            <a:avLst/>
          </a:prstGeom>
          <a:noFill/>
          <a:ln>
            <a:noFill/>
          </a:ln>
        </p:spPr>
      </p:pic>
      <p:sp>
        <p:nvSpPr>
          <p:cNvPr id="142" name="Google Shape;142;p3"/>
          <p:cNvSpPr txBox="1"/>
          <p:nvPr>
            <p:ph idx="12" type="sldNum"/>
          </p:nvPr>
        </p:nvSpPr>
        <p:spPr>
          <a:xfrm>
            <a:off x="7372103" y="6885242"/>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43" name="Google Shape;143;p3"/>
          <p:cNvPicPr preferRelativeResize="0"/>
          <p:nvPr/>
        </p:nvPicPr>
        <p:blipFill rotWithShape="1">
          <a:blip r:embed="rId8">
            <a:alphaModFix/>
          </a:blip>
          <a:srcRect b="0" l="0" r="0" t="0"/>
          <a:stretch/>
        </p:blipFill>
        <p:spPr>
          <a:xfrm>
            <a:off x="5638800" y="5019074"/>
            <a:ext cx="2501767" cy="204873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1EA"/>
        </a:solidFill>
      </p:bgPr>
    </p:bg>
    <p:spTree>
      <p:nvGrpSpPr>
        <p:cNvPr id="147" name="Shape 147"/>
        <p:cNvGrpSpPr/>
        <p:nvPr/>
      </p:nvGrpSpPr>
      <p:grpSpPr>
        <a:xfrm>
          <a:off x="0" y="0"/>
          <a:ext cx="0" cy="0"/>
          <a:chOff x="0" y="0"/>
          <a:chExt cx="0" cy="0"/>
        </a:xfrm>
      </p:grpSpPr>
      <p:pic>
        <p:nvPicPr>
          <p:cNvPr id="148" name="Google Shape;148;p4"/>
          <p:cNvPicPr preferRelativeResize="0"/>
          <p:nvPr/>
        </p:nvPicPr>
        <p:blipFill rotWithShape="1">
          <a:blip r:embed="rId3">
            <a:alphaModFix/>
          </a:blip>
          <a:srcRect b="0" l="0" r="0" t="0"/>
          <a:stretch/>
        </p:blipFill>
        <p:spPr>
          <a:xfrm flipH="1">
            <a:off x="0" y="5744242"/>
            <a:ext cx="1029627" cy="1551227"/>
          </a:xfrm>
          <a:prstGeom prst="rect">
            <a:avLst/>
          </a:prstGeom>
          <a:noFill/>
          <a:ln>
            <a:noFill/>
          </a:ln>
        </p:spPr>
      </p:pic>
      <p:pic>
        <p:nvPicPr>
          <p:cNvPr id="149" name="Google Shape;149;p4"/>
          <p:cNvPicPr preferRelativeResize="0"/>
          <p:nvPr/>
        </p:nvPicPr>
        <p:blipFill rotWithShape="1">
          <a:blip r:embed="rId4">
            <a:alphaModFix/>
          </a:blip>
          <a:srcRect b="0" l="0" r="0" t="0"/>
          <a:stretch/>
        </p:blipFill>
        <p:spPr>
          <a:xfrm flipH="1" rot="10800000">
            <a:off x="7216185" y="-245807"/>
            <a:ext cx="2537415" cy="2546967"/>
          </a:xfrm>
          <a:prstGeom prst="rect">
            <a:avLst/>
          </a:prstGeom>
          <a:noFill/>
          <a:ln>
            <a:noFill/>
          </a:ln>
        </p:spPr>
      </p:pic>
      <p:sp>
        <p:nvSpPr>
          <p:cNvPr id="150" name="Google Shape;150;p4"/>
          <p:cNvSpPr txBox="1"/>
          <p:nvPr/>
        </p:nvSpPr>
        <p:spPr>
          <a:xfrm>
            <a:off x="478047" y="2277714"/>
            <a:ext cx="8797506" cy="2912913"/>
          </a:xfrm>
          <a:prstGeom prst="rect">
            <a:avLst/>
          </a:prstGeom>
          <a:noFill/>
          <a:ln>
            <a:noFill/>
          </a:ln>
        </p:spPr>
        <p:txBody>
          <a:bodyPr anchorCtr="0" anchor="t" bIns="0" lIns="0" spcFirstLastPara="1" rIns="0" wrap="square" tIns="0">
            <a:spAutoFit/>
          </a:bodyPr>
          <a:lstStyle/>
          <a:p>
            <a:pPr indent="-285750" lvl="0" marL="285750" marR="0" rtl="0" algn="just">
              <a:lnSpc>
                <a:spcPct val="150000"/>
              </a:lnSpc>
              <a:spcBef>
                <a:spcPts val="0"/>
              </a:spcBef>
              <a:spcAft>
                <a:spcPts val="0"/>
              </a:spcAft>
              <a:buClr>
                <a:srgbClr val="262626"/>
              </a:buClr>
              <a:buSzPts val="1800"/>
              <a:buFont typeface="Noto Sans Symbols"/>
              <a:buChar char="❑"/>
            </a:pPr>
            <a:r>
              <a:rPr lang="en-US" sz="1800">
                <a:solidFill>
                  <a:srgbClr val="262626"/>
                </a:solidFill>
                <a:latin typeface="Montserrat"/>
                <a:ea typeface="Montserrat"/>
                <a:cs typeface="Montserrat"/>
                <a:sym typeface="Montserrat"/>
              </a:rPr>
              <a:t>Là phương pháp để cải thiện khả năng xử lý ngôn ngữ tự nhiên của các mô hình ngôn ngữ trong từng lĩnh vực cụ thể.</a:t>
            </a:r>
            <a:endParaRPr/>
          </a:p>
          <a:p>
            <a:pPr indent="-285750" lvl="0" marL="285750" marR="0" rtl="0" algn="just">
              <a:lnSpc>
                <a:spcPct val="150000"/>
              </a:lnSpc>
              <a:spcBef>
                <a:spcPts val="100"/>
              </a:spcBef>
              <a:spcAft>
                <a:spcPts val="0"/>
              </a:spcAft>
              <a:buClr>
                <a:srgbClr val="262626"/>
              </a:buClr>
              <a:buSzPts val="1800"/>
              <a:buFont typeface="Noto Sans Symbols"/>
              <a:buChar char="❑"/>
            </a:pPr>
            <a:r>
              <a:rPr lang="en-US" sz="1800">
                <a:solidFill>
                  <a:srgbClr val="262626"/>
                </a:solidFill>
                <a:latin typeface="Montserrat"/>
                <a:ea typeface="Montserrat"/>
                <a:cs typeface="Montserrat"/>
                <a:sym typeface="Montserrat"/>
              </a:rPr>
              <a:t>Áp dụng pretraining trên dữ liệu từ lĩnh vực đó để tạo ra mô hình ngôn ngữ được adapt cho lĩnh vực đó.</a:t>
            </a:r>
            <a:endParaRPr/>
          </a:p>
          <a:p>
            <a:pPr indent="-285750" lvl="0" marL="285750" marR="0" rtl="0" algn="just">
              <a:lnSpc>
                <a:spcPct val="150000"/>
              </a:lnSpc>
              <a:spcBef>
                <a:spcPts val="100"/>
              </a:spcBef>
              <a:spcAft>
                <a:spcPts val="0"/>
              </a:spcAft>
              <a:buClr>
                <a:srgbClr val="262626"/>
              </a:buClr>
              <a:buSzPts val="1800"/>
              <a:buFont typeface="Noto Sans Symbols"/>
              <a:buChar char="❑"/>
            </a:pPr>
            <a:r>
              <a:rPr lang="en-US" sz="1800">
                <a:solidFill>
                  <a:srgbClr val="262626"/>
                </a:solidFill>
                <a:latin typeface="Montserrat"/>
                <a:ea typeface="Montserrat"/>
                <a:cs typeface="Montserrat"/>
                <a:sym typeface="Montserrat"/>
              </a:rPr>
              <a:t>Sử dụng các kỹ thuật transfer learning và fine-tuning để đạt được kết quả tốt hơn trên các nhiệm vụ xử lý ngôn ngữ đặc thù của từng lĩnh vực cụ thể.</a:t>
            </a:r>
            <a:endParaRPr/>
          </a:p>
        </p:txBody>
      </p:sp>
      <p:pic>
        <p:nvPicPr>
          <p:cNvPr id="151" name="Google Shape;151;p4"/>
          <p:cNvPicPr preferRelativeResize="0"/>
          <p:nvPr/>
        </p:nvPicPr>
        <p:blipFill rotWithShape="1">
          <a:blip r:embed="rId5">
            <a:alphaModFix/>
          </a:blip>
          <a:srcRect b="0" l="0" r="0" t="0"/>
          <a:stretch/>
        </p:blipFill>
        <p:spPr>
          <a:xfrm>
            <a:off x="304800" y="729773"/>
            <a:ext cx="3631809" cy="1271133"/>
          </a:xfrm>
          <a:prstGeom prst="rect">
            <a:avLst/>
          </a:prstGeom>
          <a:noFill/>
          <a:ln>
            <a:noFill/>
          </a:ln>
        </p:spPr>
      </p:pic>
      <p:pic>
        <p:nvPicPr>
          <p:cNvPr id="152" name="Google Shape;152;p4"/>
          <p:cNvPicPr preferRelativeResize="0"/>
          <p:nvPr/>
        </p:nvPicPr>
        <p:blipFill rotWithShape="1">
          <a:blip r:embed="rId6">
            <a:alphaModFix amt="42000"/>
          </a:blip>
          <a:srcRect b="0" l="0" r="0" t="0"/>
          <a:stretch/>
        </p:blipFill>
        <p:spPr>
          <a:xfrm>
            <a:off x="304800" y="800736"/>
            <a:ext cx="1207212" cy="1200170"/>
          </a:xfrm>
          <a:prstGeom prst="rect">
            <a:avLst/>
          </a:prstGeom>
          <a:noFill/>
          <a:ln>
            <a:noFill/>
          </a:ln>
        </p:spPr>
      </p:pic>
      <p:sp>
        <p:nvSpPr>
          <p:cNvPr id="153" name="Google Shape;153;p4"/>
          <p:cNvSpPr txBox="1"/>
          <p:nvPr/>
        </p:nvSpPr>
        <p:spPr>
          <a:xfrm>
            <a:off x="1576555" y="1105530"/>
            <a:ext cx="267388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Poppins"/>
                <a:ea typeface="Poppins"/>
                <a:cs typeface="Poppins"/>
                <a:sym typeface="Poppins"/>
              </a:rPr>
              <a:t>Domain-Adaptive Pretraining</a:t>
            </a:r>
            <a:endParaRPr sz="1800">
              <a:solidFill>
                <a:schemeClr val="lt1"/>
              </a:solidFill>
              <a:latin typeface="Calibri"/>
              <a:ea typeface="Calibri"/>
              <a:cs typeface="Calibri"/>
              <a:sym typeface="Calibri"/>
            </a:endParaRPr>
          </a:p>
        </p:txBody>
      </p:sp>
      <p:sp>
        <p:nvSpPr>
          <p:cNvPr id="154" name="Google Shape;154;p4"/>
          <p:cNvSpPr txBox="1"/>
          <p:nvPr/>
        </p:nvSpPr>
        <p:spPr>
          <a:xfrm>
            <a:off x="364861" y="1123356"/>
            <a:ext cx="1171293" cy="610680"/>
          </a:xfrm>
          <a:prstGeom prst="rect">
            <a:avLst/>
          </a:prstGeom>
          <a:noFill/>
          <a:ln>
            <a:noFill/>
          </a:ln>
        </p:spPr>
        <p:txBody>
          <a:bodyPr anchorCtr="0" anchor="t" bIns="0" lIns="0" spcFirstLastPara="1" rIns="0" wrap="square" tIns="0">
            <a:spAutoFit/>
          </a:bodyPr>
          <a:lstStyle/>
          <a:p>
            <a:pPr indent="0" lvl="0" marL="0" marR="0" rtl="0" algn="ctr">
              <a:lnSpc>
                <a:spcPct val="101989"/>
              </a:lnSpc>
              <a:spcBef>
                <a:spcPts val="0"/>
              </a:spcBef>
              <a:spcAft>
                <a:spcPts val="0"/>
              </a:spcAft>
              <a:buNone/>
            </a:pPr>
            <a:r>
              <a:rPr lang="en-US" sz="4474">
                <a:solidFill>
                  <a:srgbClr val="FDFDFD"/>
                </a:solidFill>
                <a:latin typeface="DM Serif Display"/>
                <a:ea typeface="DM Serif Display"/>
                <a:cs typeface="DM Serif Display"/>
                <a:sym typeface="DM Serif Display"/>
              </a:rPr>
              <a:t>02</a:t>
            </a:r>
            <a:endParaRPr/>
          </a:p>
        </p:txBody>
      </p:sp>
      <p:sp>
        <p:nvSpPr>
          <p:cNvPr id="155" name="Google Shape;155;p4"/>
          <p:cNvSpPr txBox="1"/>
          <p:nvPr>
            <p:ph idx="12" type="sldNum"/>
          </p:nvPr>
        </p:nvSpPr>
        <p:spPr>
          <a:xfrm>
            <a:off x="7418092" y="6912759"/>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1EA"/>
        </a:solidFill>
      </p:bgPr>
    </p:bg>
    <p:spTree>
      <p:nvGrpSpPr>
        <p:cNvPr id="159" name="Shape 159"/>
        <p:cNvGrpSpPr/>
        <p:nvPr/>
      </p:nvGrpSpPr>
      <p:grpSpPr>
        <a:xfrm>
          <a:off x="0" y="0"/>
          <a:ext cx="0" cy="0"/>
          <a:chOff x="0" y="0"/>
          <a:chExt cx="0" cy="0"/>
        </a:xfrm>
      </p:grpSpPr>
      <p:pic>
        <p:nvPicPr>
          <p:cNvPr id="160" name="Google Shape;160;p5"/>
          <p:cNvPicPr preferRelativeResize="0"/>
          <p:nvPr/>
        </p:nvPicPr>
        <p:blipFill rotWithShape="1">
          <a:blip r:embed="rId3">
            <a:alphaModFix/>
          </a:blip>
          <a:srcRect b="0" l="0" r="0" t="0"/>
          <a:stretch/>
        </p:blipFill>
        <p:spPr>
          <a:xfrm flipH="1">
            <a:off x="-2" y="6553200"/>
            <a:ext cx="533401" cy="803617"/>
          </a:xfrm>
          <a:prstGeom prst="rect">
            <a:avLst/>
          </a:prstGeom>
          <a:noFill/>
          <a:ln>
            <a:noFill/>
          </a:ln>
        </p:spPr>
      </p:pic>
      <p:pic>
        <p:nvPicPr>
          <p:cNvPr id="161" name="Google Shape;161;p5"/>
          <p:cNvPicPr preferRelativeResize="0"/>
          <p:nvPr/>
        </p:nvPicPr>
        <p:blipFill rotWithShape="1">
          <a:blip r:embed="rId4">
            <a:alphaModFix/>
          </a:blip>
          <a:srcRect b="0" l="0" r="0" t="0"/>
          <a:stretch/>
        </p:blipFill>
        <p:spPr>
          <a:xfrm flipH="1" rot="10800000">
            <a:off x="7216185" y="-245807"/>
            <a:ext cx="2537415" cy="2546967"/>
          </a:xfrm>
          <a:prstGeom prst="rect">
            <a:avLst/>
          </a:prstGeom>
          <a:noFill/>
          <a:ln>
            <a:noFill/>
          </a:ln>
        </p:spPr>
      </p:pic>
      <p:sp>
        <p:nvSpPr>
          <p:cNvPr id="162" name="Google Shape;162;p5"/>
          <p:cNvSpPr txBox="1"/>
          <p:nvPr/>
        </p:nvSpPr>
        <p:spPr>
          <a:xfrm>
            <a:off x="539261" y="1986591"/>
            <a:ext cx="8405355" cy="1685846"/>
          </a:xfrm>
          <a:prstGeom prst="rect">
            <a:avLst/>
          </a:prstGeom>
          <a:noFill/>
          <a:ln>
            <a:noFill/>
          </a:ln>
        </p:spPr>
        <p:txBody>
          <a:bodyPr anchorCtr="0" anchor="t" bIns="0" lIns="0" spcFirstLastPara="1" rIns="0" wrap="square" tIns="0">
            <a:spAutoFit/>
          </a:bodyPr>
          <a:lstStyle/>
          <a:p>
            <a:pPr indent="-285750" lvl="0" marL="285750" marR="0" rtl="0" algn="just">
              <a:lnSpc>
                <a:spcPct val="200000"/>
              </a:lnSpc>
              <a:spcBef>
                <a:spcPts val="0"/>
              </a:spcBef>
              <a:spcAft>
                <a:spcPts val="0"/>
              </a:spcAft>
              <a:buClr>
                <a:srgbClr val="262626"/>
              </a:buClr>
              <a:buSzPts val="1400"/>
              <a:buFont typeface="Noto Sans Symbols"/>
              <a:buChar char="❑"/>
            </a:pPr>
            <a:r>
              <a:rPr lang="en-US" sz="1400">
                <a:solidFill>
                  <a:srgbClr val="262626"/>
                </a:solidFill>
                <a:latin typeface="Montserrat"/>
                <a:ea typeface="Montserrat"/>
                <a:cs typeface="Montserrat"/>
                <a:sym typeface="Montserrat"/>
              </a:rPr>
              <a:t>Một số phương pháp được sử dụng bao gồm: masked language modeling, sequence classification, sentence ordering, và predicting spans.</a:t>
            </a:r>
            <a:endParaRPr/>
          </a:p>
          <a:p>
            <a:pPr indent="-285750" lvl="0" marL="285750" marR="0" rtl="0" algn="just">
              <a:lnSpc>
                <a:spcPct val="200000"/>
              </a:lnSpc>
              <a:spcBef>
                <a:spcPts val="100"/>
              </a:spcBef>
              <a:spcAft>
                <a:spcPts val="0"/>
              </a:spcAft>
              <a:buClr>
                <a:srgbClr val="262626"/>
              </a:buClr>
              <a:buSzPts val="1400"/>
              <a:buFont typeface="Noto Sans Symbols"/>
              <a:buChar char="❑"/>
            </a:pPr>
            <a:r>
              <a:rPr lang="en-US" sz="1400">
                <a:solidFill>
                  <a:srgbClr val="262626"/>
                </a:solidFill>
                <a:latin typeface="Montserrat"/>
                <a:ea typeface="Montserrat"/>
                <a:cs typeface="Montserrat"/>
                <a:sym typeface="Montserrat"/>
              </a:rPr>
              <a:t>Các kỹ thuật sử dụng pretraining trên dữ liệu từ lĩnh vực đó bao gồm: in-domain pretraining và domain-specific pretraining.</a:t>
            </a:r>
            <a:endParaRPr sz="1400">
              <a:solidFill>
                <a:srgbClr val="262626"/>
              </a:solidFill>
              <a:latin typeface="Montserrat"/>
              <a:ea typeface="Montserrat"/>
              <a:cs typeface="Montserrat"/>
              <a:sym typeface="Montserrat"/>
            </a:endParaRPr>
          </a:p>
        </p:txBody>
      </p:sp>
      <p:sp>
        <p:nvSpPr>
          <p:cNvPr id="163" name="Google Shape;163;p5"/>
          <p:cNvSpPr txBox="1"/>
          <p:nvPr/>
        </p:nvSpPr>
        <p:spPr>
          <a:xfrm>
            <a:off x="556845" y="1515725"/>
            <a:ext cx="8290560" cy="428002"/>
          </a:xfrm>
          <a:prstGeom prst="rect">
            <a:avLst/>
          </a:prstGeom>
          <a:noFill/>
          <a:ln>
            <a:noFill/>
          </a:ln>
        </p:spPr>
        <p:txBody>
          <a:bodyPr anchorCtr="0" anchor="t" bIns="0" lIns="0" spcFirstLastPara="1" rIns="0" wrap="square" tIns="0">
            <a:spAutoFit/>
          </a:bodyPr>
          <a:lstStyle/>
          <a:p>
            <a:pPr indent="0" lvl="0" marL="0" marR="0" rtl="0" algn="l">
              <a:lnSpc>
                <a:spcPct val="148750"/>
              </a:lnSpc>
              <a:spcBef>
                <a:spcPts val="0"/>
              </a:spcBef>
              <a:spcAft>
                <a:spcPts val="0"/>
              </a:spcAft>
              <a:buNone/>
            </a:pPr>
            <a:r>
              <a:rPr lang="en-US" sz="2400">
                <a:solidFill>
                  <a:srgbClr val="273335"/>
                </a:solidFill>
                <a:latin typeface="Montserrat"/>
                <a:ea typeface="Montserrat"/>
                <a:cs typeface="Montserrat"/>
                <a:sym typeface="Montserrat"/>
              </a:rPr>
              <a:t>2.1 Các phương pháp và kỹ thuật</a:t>
            </a:r>
            <a:endParaRPr sz="2400">
              <a:solidFill>
                <a:srgbClr val="273335"/>
              </a:solidFill>
              <a:latin typeface="Montserrat"/>
              <a:ea typeface="Montserrat"/>
              <a:cs typeface="Montserrat"/>
              <a:sym typeface="Montserrat"/>
            </a:endParaRPr>
          </a:p>
        </p:txBody>
      </p:sp>
      <p:pic>
        <p:nvPicPr>
          <p:cNvPr id="164" name="Google Shape;164;p5"/>
          <p:cNvPicPr preferRelativeResize="0"/>
          <p:nvPr/>
        </p:nvPicPr>
        <p:blipFill rotWithShape="1">
          <a:blip r:embed="rId5">
            <a:alphaModFix/>
          </a:blip>
          <a:srcRect b="0" l="0" r="0" t="0"/>
          <a:stretch/>
        </p:blipFill>
        <p:spPr>
          <a:xfrm>
            <a:off x="152400" y="86798"/>
            <a:ext cx="3631809" cy="1271133"/>
          </a:xfrm>
          <a:prstGeom prst="rect">
            <a:avLst/>
          </a:prstGeom>
          <a:noFill/>
          <a:ln>
            <a:noFill/>
          </a:ln>
        </p:spPr>
      </p:pic>
      <p:pic>
        <p:nvPicPr>
          <p:cNvPr id="165" name="Google Shape;165;p5"/>
          <p:cNvPicPr preferRelativeResize="0"/>
          <p:nvPr/>
        </p:nvPicPr>
        <p:blipFill rotWithShape="1">
          <a:blip r:embed="rId6">
            <a:alphaModFix amt="42000"/>
          </a:blip>
          <a:srcRect b="0" l="0" r="0" t="0"/>
          <a:stretch/>
        </p:blipFill>
        <p:spPr>
          <a:xfrm>
            <a:off x="152400" y="157761"/>
            <a:ext cx="1207212" cy="1200170"/>
          </a:xfrm>
          <a:prstGeom prst="rect">
            <a:avLst/>
          </a:prstGeom>
          <a:noFill/>
          <a:ln>
            <a:noFill/>
          </a:ln>
        </p:spPr>
      </p:pic>
      <p:sp>
        <p:nvSpPr>
          <p:cNvPr id="166" name="Google Shape;166;p5"/>
          <p:cNvSpPr txBox="1"/>
          <p:nvPr/>
        </p:nvSpPr>
        <p:spPr>
          <a:xfrm>
            <a:off x="1410361" y="419714"/>
            <a:ext cx="267388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Poppins"/>
                <a:ea typeface="Poppins"/>
                <a:cs typeface="Poppins"/>
                <a:sym typeface="Poppins"/>
              </a:rPr>
              <a:t>Domain-Adaptive Pretraining</a:t>
            </a:r>
            <a:endParaRPr sz="1800">
              <a:solidFill>
                <a:schemeClr val="lt1"/>
              </a:solidFill>
              <a:latin typeface="Calibri"/>
              <a:ea typeface="Calibri"/>
              <a:cs typeface="Calibri"/>
              <a:sym typeface="Calibri"/>
            </a:endParaRPr>
          </a:p>
        </p:txBody>
      </p:sp>
      <p:sp>
        <p:nvSpPr>
          <p:cNvPr id="167" name="Google Shape;167;p5"/>
          <p:cNvSpPr txBox="1"/>
          <p:nvPr/>
        </p:nvSpPr>
        <p:spPr>
          <a:xfrm>
            <a:off x="212461" y="480381"/>
            <a:ext cx="1171293" cy="610680"/>
          </a:xfrm>
          <a:prstGeom prst="rect">
            <a:avLst/>
          </a:prstGeom>
          <a:noFill/>
          <a:ln>
            <a:noFill/>
          </a:ln>
        </p:spPr>
        <p:txBody>
          <a:bodyPr anchorCtr="0" anchor="t" bIns="0" lIns="0" spcFirstLastPara="1" rIns="0" wrap="square" tIns="0">
            <a:spAutoFit/>
          </a:bodyPr>
          <a:lstStyle/>
          <a:p>
            <a:pPr indent="0" lvl="0" marL="0" marR="0" rtl="0" algn="ctr">
              <a:lnSpc>
                <a:spcPct val="101989"/>
              </a:lnSpc>
              <a:spcBef>
                <a:spcPts val="0"/>
              </a:spcBef>
              <a:spcAft>
                <a:spcPts val="0"/>
              </a:spcAft>
              <a:buNone/>
            </a:pPr>
            <a:r>
              <a:rPr lang="en-US" sz="4474">
                <a:solidFill>
                  <a:srgbClr val="FDFDFD"/>
                </a:solidFill>
                <a:latin typeface="DM Serif Display"/>
                <a:ea typeface="DM Serif Display"/>
                <a:cs typeface="DM Serif Display"/>
                <a:sym typeface="DM Serif Display"/>
              </a:rPr>
              <a:t>02</a:t>
            </a:r>
            <a:endParaRPr/>
          </a:p>
        </p:txBody>
      </p:sp>
      <p:sp>
        <p:nvSpPr>
          <p:cNvPr id="168" name="Google Shape;168;p5"/>
          <p:cNvSpPr txBox="1"/>
          <p:nvPr>
            <p:ph idx="12" type="sldNum"/>
          </p:nvPr>
        </p:nvSpPr>
        <p:spPr>
          <a:xfrm>
            <a:off x="7315200" y="6920767"/>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9" name="Google Shape;169;p5"/>
          <p:cNvSpPr txBox="1"/>
          <p:nvPr/>
        </p:nvSpPr>
        <p:spPr>
          <a:xfrm>
            <a:off x="568568" y="4652301"/>
            <a:ext cx="8507267" cy="2116733"/>
          </a:xfrm>
          <a:prstGeom prst="rect">
            <a:avLst/>
          </a:prstGeom>
          <a:noFill/>
          <a:ln>
            <a:noFill/>
          </a:ln>
        </p:spPr>
        <p:txBody>
          <a:bodyPr anchorCtr="0" anchor="t" bIns="0" lIns="0" spcFirstLastPara="1" rIns="0" wrap="square" tIns="0">
            <a:spAutoFit/>
          </a:bodyPr>
          <a:lstStyle/>
          <a:p>
            <a:pPr indent="-285750" lvl="0" marL="285750" marR="0" rtl="0" algn="l">
              <a:lnSpc>
                <a:spcPct val="200000"/>
              </a:lnSpc>
              <a:spcBef>
                <a:spcPts val="0"/>
              </a:spcBef>
              <a:spcAft>
                <a:spcPts val="0"/>
              </a:spcAft>
              <a:buClr>
                <a:srgbClr val="262626"/>
              </a:buClr>
              <a:buSzPts val="1400"/>
              <a:buFont typeface="Noto Sans Symbols"/>
              <a:buChar char="❑"/>
            </a:pPr>
            <a:r>
              <a:rPr lang="en-US" sz="1400">
                <a:solidFill>
                  <a:srgbClr val="262626"/>
                </a:solidFill>
                <a:latin typeface="Montserrat"/>
                <a:ea typeface="Montserrat"/>
                <a:cs typeface="Montserrat"/>
                <a:sym typeface="Montserrat"/>
              </a:rPr>
              <a:t>Domain-Adaptive Pretraining có thể được áp dụng để cải thiện kết quả cho các nhiệm vụ như phân loại văn bản, nhận diện thực thể, và sinh câu.</a:t>
            </a:r>
            <a:endParaRPr/>
          </a:p>
          <a:p>
            <a:pPr indent="-285750" lvl="0" marL="285750" marR="0" rtl="0" algn="l">
              <a:lnSpc>
                <a:spcPct val="200000"/>
              </a:lnSpc>
              <a:spcBef>
                <a:spcPts val="100"/>
              </a:spcBef>
              <a:spcAft>
                <a:spcPts val="0"/>
              </a:spcAft>
              <a:buClr>
                <a:srgbClr val="262626"/>
              </a:buClr>
              <a:buSzPts val="1400"/>
              <a:buFont typeface="Noto Sans Symbols"/>
              <a:buChar char="❑"/>
            </a:pPr>
            <a:r>
              <a:rPr lang="en-US" sz="1400">
                <a:solidFill>
                  <a:srgbClr val="262626"/>
                </a:solidFill>
                <a:latin typeface="Montserrat"/>
                <a:ea typeface="Montserrat"/>
                <a:cs typeface="Montserrat"/>
                <a:sym typeface="Montserrat"/>
              </a:rPr>
              <a:t>Ví dụ về ứng dụng: sử dụng Domain-Adaptive Pretraining trên dữ liệu y tế để tạo ra mô hình ngôn ngữ tốt hơn cho các nhiệm vụ như phân loại triệu chứng bệnh và gợi ý chẩn đoán.</a:t>
            </a:r>
            <a:endParaRPr sz="1400">
              <a:solidFill>
                <a:srgbClr val="262626"/>
              </a:solidFill>
              <a:latin typeface="Montserrat"/>
              <a:ea typeface="Montserrat"/>
              <a:cs typeface="Montserrat"/>
              <a:sym typeface="Montserrat"/>
            </a:endParaRPr>
          </a:p>
        </p:txBody>
      </p:sp>
      <p:sp>
        <p:nvSpPr>
          <p:cNvPr id="170" name="Google Shape;170;p5"/>
          <p:cNvSpPr txBox="1"/>
          <p:nvPr/>
        </p:nvSpPr>
        <p:spPr>
          <a:xfrm>
            <a:off x="533399" y="4148433"/>
            <a:ext cx="8290560" cy="428002"/>
          </a:xfrm>
          <a:prstGeom prst="rect">
            <a:avLst/>
          </a:prstGeom>
          <a:noFill/>
          <a:ln>
            <a:noFill/>
          </a:ln>
        </p:spPr>
        <p:txBody>
          <a:bodyPr anchorCtr="0" anchor="t" bIns="0" lIns="0" spcFirstLastPara="1" rIns="0" wrap="square" tIns="0">
            <a:spAutoFit/>
          </a:bodyPr>
          <a:lstStyle/>
          <a:p>
            <a:pPr indent="0" lvl="0" marL="0" marR="0" rtl="0" algn="l">
              <a:lnSpc>
                <a:spcPct val="148750"/>
              </a:lnSpc>
              <a:spcBef>
                <a:spcPts val="0"/>
              </a:spcBef>
              <a:spcAft>
                <a:spcPts val="0"/>
              </a:spcAft>
              <a:buNone/>
            </a:pPr>
            <a:r>
              <a:rPr lang="en-US" sz="2400">
                <a:solidFill>
                  <a:srgbClr val="273335"/>
                </a:solidFill>
                <a:latin typeface="Montserrat"/>
                <a:ea typeface="Montserrat"/>
                <a:cs typeface="Montserrat"/>
                <a:sym typeface="Montserrat"/>
              </a:rPr>
              <a:t>2.2 Ứng dụng</a:t>
            </a:r>
            <a:endParaRPr sz="2400">
              <a:solidFill>
                <a:srgbClr val="273335"/>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1EA"/>
        </a:solidFill>
      </p:bgPr>
    </p:bg>
    <p:spTree>
      <p:nvGrpSpPr>
        <p:cNvPr id="175" name="Shape 175"/>
        <p:cNvGrpSpPr/>
        <p:nvPr/>
      </p:nvGrpSpPr>
      <p:grpSpPr>
        <a:xfrm>
          <a:off x="0" y="0"/>
          <a:ext cx="0" cy="0"/>
          <a:chOff x="0" y="0"/>
          <a:chExt cx="0" cy="0"/>
        </a:xfrm>
      </p:grpSpPr>
      <p:pic>
        <p:nvPicPr>
          <p:cNvPr id="176" name="Google Shape;176;p6"/>
          <p:cNvPicPr preferRelativeResize="0"/>
          <p:nvPr/>
        </p:nvPicPr>
        <p:blipFill rotWithShape="1">
          <a:blip r:embed="rId3">
            <a:alphaModFix/>
          </a:blip>
          <a:srcRect b="0" l="0" r="0" t="0"/>
          <a:stretch/>
        </p:blipFill>
        <p:spPr>
          <a:xfrm flipH="1">
            <a:off x="-8166" y="5923411"/>
            <a:ext cx="922566" cy="1389930"/>
          </a:xfrm>
          <a:prstGeom prst="rect">
            <a:avLst/>
          </a:prstGeom>
          <a:noFill/>
          <a:ln>
            <a:noFill/>
          </a:ln>
        </p:spPr>
      </p:pic>
      <p:pic>
        <p:nvPicPr>
          <p:cNvPr id="177" name="Google Shape;177;p6"/>
          <p:cNvPicPr preferRelativeResize="0"/>
          <p:nvPr/>
        </p:nvPicPr>
        <p:blipFill rotWithShape="1">
          <a:blip r:embed="rId4">
            <a:alphaModFix/>
          </a:blip>
          <a:srcRect b="0" l="0" r="0" t="0"/>
          <a:stretch/>
        </p:blipFill>
        <p:spPr>
          <a:xfrm flipH="1" rot="10800000">
            <a:off x="7606072" y="-359644"/>
            <a:ext cx="2537415" cy="2546967"/>
          </a:xfrm>
          <a:prstGeom prst="rect">
            <a:avLst/>
          </a:prstGeom>
          <a:noFill/>
          <a:ln>
            <a:noFill/>
          </a:ln>
        </p:spPr>
      </p:pic>
      <p:grpSp>
        <p:nvGrpSpPr>
          <p:cNvPr id="178" name="Google Shape;178;p6"/>
          <p:cNvGrpSpPr/>
          <p:nvPr/>
        </p:nvGrpSpPr>
        <p:grpSpPr>
          <a:xfrm>
            <a:off x="5877168" y="4186348"/>
            <a:ext cx="1037190" cy="982208"/>
            <a:chOff x="-29552" y="-959"/>
            <a:chExt cx="1255810" cy="1249408"/>
          </a:xfrm>
        </p:grpSpPr>
        <p:sp>
          <p:nvSpPr>
            <p:cNvPr id="179" name="Google Shape;179;p6"/>
            <p:cNvSpPr txBox="1"/>
            <p:nvPr/>
          </p:nvSpPr>
          <p:spPr>
            <a:xfrm>
              <a:off x="122545" y="378482"/>
              <a:ext cx="970082" cy="357900"/>
            </a:xfrm>
            <a:prstGeom prst="rect">
              <a:avLst/>
            </a:prstGeom>
            <a:noFill/>
            <a:ln>
              <a:noFill/>
            </a:ln>
          </p:spPr>
          <p:txBody>
            <a:bodyPr anchorCtr="0" anchor="t" bIns="0" lIns="0" spcFirstLastPara="1" rIns="0" wrap="square" tIns="0">
              <a:spAutoFit/>
            </a:bodyPr>
            <a:lstStyle/>
            <a:p>
              <a:pPr indent="0" lvl="0" marL="0" marR="0" rtl="0" algn="ctr">
                <a:lnSpc>
                  <a:spcPct val="156333"/>
                </a:lnSpc>
                <a:spcBef>
                  <a:spcPts val="0"/>
                </a:spcBef>
                <a:spcAft>
                  <a:spcPts val="0"/>
                </a:spcAft>
                <a:buNone/>
              </a:pPr>
              <a:r>
                <a:rPr lang="en-US" sz="1500">
                  <a:solidFill>
                    <a:srgbClr val="000000"/>
                  </a:solidFill>
                  <a:latin typeface="Poppins"/>
                  <a:ea typeface="Poppins"/>
                  <a:cs typeface="Poppins"/>
                  <a:sym typeface="Poppins"/>
                </a:rPr>
                <a:t>54.1%</a:t>
              </a:r>
              <a:endParaRPr/>
            </a:p>
          </p:txBody>
        </p:sp>
        <p:grpSp>
          <p:nvGrpSpPr>
            <p:cNvPr id="180" name="Google Shape;180;p6"/>
            <p:cNvGrpSpPr/>
            <p:nvPr/>
          </p:nvGrpSpPr>
          <p:grpSpPr>
            <a:xfrm>
              <a:off x="-29552" y="-959"/>
              <a:ext cx="1255810" cy="1249408"/>
              <a:chOff x="-62725" y="-2035"/>
              <a:chExt cx="2665449" cy="2651862"/>
            </a:xfrm>
          </p:grpSpPr>
          <p:sp>
            <p:nvSpPr>
              <p:cNvPr id="181" name="Google Shape;181;p6"/>
              <p:cNvSpPr/>
              <p:nvPr/>
            </p:nvSpPr>
            <p:spPr>
              <a:xfrm>
                <a:off x="-62725" y="-2035"/>
                <a:ext cx="2665449" cy="2544070"/>
              </a:xfrm>
              <a:custGeom>
                <a:rect b="b" l="l" r="r" t="t"/>
                <a:pathLst>
                  <a:path extrusionOk="0"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BBA2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6"/>
              <p:cNvSpPr/>
              <p:nvPr/>
            </p:nvSpPr>
            <p:spPr>
              <a:xfrm>
                <a:off x="260102" y="17180"/>
                <a:ext cx="2320434" cy="2632647"/>
              </a:xfrm>
              <a:custGeom>
                <a:rect b="b" l="l" r="r" t="t"/>
                <a:pathLst>
                  <a:path extrusionOk="0" h="2632647" w="2320434">
                    <a:moveTo>
                      <a:pt x="1327398" y="23148"/>
                    </a:moveTo>
                    <a:cubicBezTo>
                      <a:pt x="1850242" y="158146"/>
                      <a:pt x="2230549" y="609002"/>
                      <a:pt x="2275492" y="1147120"/>
                    </a:cubicBezTo>
                    <a:cubicBezTo>
                      <a:pt x="2320434" y="1685237"/>
                      <a:pt x="2020184" y="2192933"/>
                      <a:pt x="1526977" y="2412790"/>
                    </a:cubicBezTo>
                    <a:cubicBezTo>
                      <a:pt x="1033770" y="2632646"/>
                      <a:pt x="455466" y="2516583"/>
                      <a:pt x="85285" y="2123447"/>
                    </a:cubicBezTo>
                    <a:cubicBezTo>
                      <a:pt x="22594" y="2057462"/>
                      <a:pt x="0" y="1962978"/>
                      <a:pt x="26059" y="1875771"/>
                    </a:cubicBezTo>
                    <a:cubicBezTo>
                      <a:pt x="52118" y="1788564"/>
                      <a:pt x="122846" y="1721966"/>
                      <a:pt x="211461" y="1701195"/>
                    </a:cubicBezTo>
                    <a:cubicBezTo>
                      <a:pt x="300076" y="1680423"/>
                      <a:pt x="393032" y="1708653"/>
                      <a:pt x="455130" y="1775196"/>
                    </a:cubicBezTo>
                    <a:cubicBezTo>
                      <a:pt x="677239" y="2011077"/>
                      <a:pt x="1024221" y="2080716"/>
                      <a:pt x="1320145" y="1948802"/>
                    </a:cubicBezTo>
                    <a:cubicBezTo>
                      <a:pt x="1616070" y="1816888"/>
                      <a:pt x="1796220" y="1512270"/>
                      <a:pt x="1769254" y="1189400"/>
                    </a:cubicBezTo>
                    <a:cubicBezTo>
                      <a:pt x="1742289" y="866529"/>
                      <a:pt x="1514104" y="596015"/>
                      <a:pt x="1200398" y="515017"/>
                    </a:cubicBezTo>
                    <a:cubicBezTo>
                      <a:pt x="1112170" y="492657"/>
                      <a:pt x="1042650" y="424799"/>
                      <a:pt x="1018162" y="337138"/>
                    </a:cubicBezTo>
                    <a:cubicBezTo>
                      <a:pt x="993674" y="249478"/>
                      <a:pt x="1017960" y="155414"/>
                      <a:pt x="1081826" y="90567"/>
                    </a:cubicBezTo>
                    <a:cubicBezTo>
                      <a:pt x="1145692" y="25719"/>
                      <a:pt x="1239374" y="0"/>
                      <a:pt x="1327398" y="23148"/>
                    </a:cubicBezTo>
                    <a:close/>
                  </a:path>
                </a:pathLst>
              </a:custGeom>
              <a:solidFill>
                <a:srgbClr val="824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3" name="Google Shape;183;p6"/>
          <p:cNvSpPr txBox="1"/>
          <p:nvPr/>
        </p:nvSpPr>
        <p:spPr>
          <a:xfrm>
            <a:off x="6025222" y="5841200"/>
            <a:ext cx="755949" cy="281359"/>
          </a:xfrm>
          <a:prstGeom prst="rect">
            <a:avLst/>
          </a:prstGeom>
          <a:noFill/>
          <a:ln>
            <a:noFill/>
          </a:ln>
        </p:spPr>
        <p:txBody>
          <a:bodyPr anchorCtr="0" anchor="t" bIns="0" lIns="0" spcFirstLastPara="1" rIns="0" wrap="square" tIns="0">
            <a:spAutoFit/>
          </a:bodyPr>
          <a:lstStyle/>
          <a:p>
            <a:pPr indent="0" lvl="0" marL="0" marR="0" rtl="0" algn="ctr">
              <a:lnSpc>
                <a:spcPct val="156333"/>
              </a:lnSpc>
              <a:spcBef>
                <a:spcPts val="0"/>
              </a:spcBef>
              <a:spcAft>
                <a:spcPts val="0"/>
              </a:spcAft>
              <a:buNone/>
            </a:pPr>
            <a:r>
              <a:rPr lang="en-US" sz="1500">
                <a:solidFill>
                  <a:srgbClr val="000000"/>
                </a:solidFill>
                <a:latin typeface="Poppins"/>
                <a:ea typeface="Poppins"/>
                <a:cs typeface="Poppins"/>
                <a:sym typeface="Poppins"/>
              </a:rPr>
              <a:t>34.5%</a:t>
            </a:r>
            <a:endParaRPr/>
          </a:p>
        </p:txBody>
      </p:sp>
      <p:sp>
        <p:nvSpPr>
          <p:cNvPr id="184" name="Google Shape;184;p6"/>
          <p:cNvSpPr txBox="1"/>
          <p:nvPr/>
        </p:nvSpPr>
        <p:spPr>
          <a:xfrm>
            <a:off x="457200" y="395269"/>
            <a:ext cx="7896470" cy="1245919"/>
          </a:xfrm>
          <a:prstGeom prst="rect">
            <a:avLst/>
          </a:prstGeom>
          <a:noFill/>
          <a:ln>
            <a:noFill/>
          </a:ln>
        </p:spPr>
        <p:txBody>
          <a:bodyPr anchorCtr="0" anchor="t" bIns="0" lIns="0" spcFirstLastPara="1" rIns="0" wrap="square" tIns="0">
            <a:spAutoFit/>
          </a:bodyPr>
          <a:lstStyle/>
          <a:p>
            <a:pPr indent="0" lvl="0" marL="0" marR="0" rtl="0" algn="ctr">
              <a:lnSpc>
                <a:spcPct val="159375"/>
              </a:lnSpc>
              <a:spcBef>
                <a:spcPts val="0"/>
              </a:spcBef>
              <a:spcAft>
                <a:spcPts val="0"/>
              </a:spcAft>
              <a:buNone/>
            </a:pPr>
            <a:r>
              <a:rPr b="1" lang="en-US" sz="3200">
                <a:solidFill>
                  <a:srgbClr val="273335"/>
                </a:solidFill>
                <a:latin typeface="Montserrat"/>
                <a:ea typeface="Montserrat"/>
                <a:cs typeface="Montserrat"/>
                <a:sym typeface="Montserrat"/>
              </a:rPr>
              <a:t>Phân tích độ tương đồng của các lĩnh vực</a:t>
            </a:r>
            <a:endParaRPr b="1" sz="3200">
              <a:solidFill>
                <a:srgbClr val="273335"/>
              </a:solidFill>
              <a:latin typeface="Montserrat"/>
              <a:ea typeface="Montserrat"/>
              <a:cs typeface="Montserrat"/>
              <a:sym typeface="Montserrat"/>
            </a:endParaRPr>
          </a:p>
        </p:txBody>
      </p:sp>
      <p:sp>
        <p:nvSpPr>
          <p:cNvPr id="185" name="Google Shape;185;p6"/>
          <p:cNvSpPr txBox="1"/>
          <p:nvPr/>
        </p:nvSpPr>
        <p:spPr>
          <a:xfrm>
            <a:off x="7230372" y="4515862"/>
            <a:ext cx="2900105" cy="235321"/>
          </a:xfrm>
          <a:prstGeom prst="rect">
            <a:avLst/>
          </a:prstGeom>
          <a:noFill/>
          <a:ln>
            <a:noFill/>
          </a:ln>
        </p:spPr>
        <p:txBody>
          <a:bodyPr anchorCtr="0" anchor="t" bIns="0" lIns="0" spcFirstLastPara="1" rIns="0" wrap="square" tIns="0">
            <a:spAutoFit/>
          </a:bodyPr>
          <a:lstStyle/>
          <a:p>
            <a:pPr indent="0" lvl="0" marL="0" marR="0" rtl="0" algn="l">
              <a:lnSpc>
                <a:spcPct val="86250"/>
              </a:lnSpc>
              <a:spcBef>
                <a:spcPts val="0"/>
              </a:spcBef>
              <a:spcAft>
                <a:spcPts val="0"/>
              </a:spcAft>
              <a:buNone/>
            </a:pPr>
            <a:r>
              <a:rPr lang="en-US" sz="2000">
                <a:solidFill>
                  <a:srgbClr val="44424C"/>
                </a:solidFill>
                <a:latin typeface="Poppins"/>
                <a:ea typeface="Poppins"/>
                <a:cs typeface="Poppins"/>
                <a:sym typeface="Poppins"/>
              </a:rPr>
              <a:t>News</a:t>
            </a:r>
            <a:endParaRPr/>
          </a:p>
        </p:txBody>
      </p:sp>
      <p:sp>
        <p:nvSpPr>
          <p:cNvPr id="186" name="Google Shape;186;p6"/>
          <p:cNvSpPr txBox="1"/>
          <p:nvPr/>
        </p:nvSpPr>
        <p:spPr>
          <a:xfrm>
            <a:off x="7230179" y="5887238"/>
            <a:ext cx="2900105" cy="235321"/>
          </a:xfrm>
          <a:prstGeom prst="rect">
            <a:avLst/>
          </a:prstGeom>
          <a:noFill/>
          <a:ln>
            <a:noFill/>
          </a:ln>
        </p:spPr>
        <p:txBody>
          <a:bodyPr anchorCtr="0" anchor="t" bIns="0" lIns="0" spcFirstLastPara="1" rIns="0" wrap="square" tIns="0">
            <a:spAutoFit/>
          </a:bodyPr>
          <a:lstStyle/>
          <a:p>
            <a:pPr indent="0" lvl="0" marL="0" marR="0" rtl="0" algn="l">
              <a:lnSpc>
                <a:spcPct val="86250"/>
              </a:lnSpc>
              <a:spcBef>
                <a:spcPts val="0"/>
              </a:spcBef>
              <a:spcAft>
                <a:spcPts val="0"/>
              </a:spcAft>
              <a:buNone/>
            </a:pPr>
            <a:r>
              <a:rPr lang="en-US" sz="2000">
                <a:solidFill>
                  <a:srgbClr val="44424C"/>
                </a:solidFill>
                <a:latin typeface="Poppins"/>
                <a:ea typeface="Poppins"/>
                <a:cs typeface="Poppins"/>
                <a:sym typeface="Poppins"/>
              </a:rPr>
              <a:t>Reviews</a:t>
            </a:r>
            <a:endParaRPr/>
          </a:p>
        </p:txBody>
      </p:sp>
      <p:pic>
        <p:nvPicPr>
          <p:cNvPr id="187" name="Google Shape;187;p6"/>
          <p:cNvPicPr preferRelativeResize="0"/>
          <p:nvPr/>
        </p:nvPicPr>
        <p:blipFill rotWithShape="1">
          <a:blip r:embed="rId5">
            <a:alphaModFix/>
          </a:blip>
          <a:srcRect b="0" l="0" r="0" t="0"/>
          <a:stretch/>
        </p:blipFill>
        <p:spPr>
          <a:xfrm>
            <a:off x="762000" y="3773544"/>
            <a:ext cx="4267200" cy="3060767"/>
          </a:xfrm>
          <a:prstGeom prst="rect">
            <a:avLst/>
          </a:prstGeom>
          <a:noFill/>
          <a:ln>
            <a:noFill/>
          </a:ln>
        </p:spPr>
      </p:pic>
      <p:pic>
        <p:nvPicPr>
          <p:cNvPr id="188" name="Google Shape;188;p6"/>
          <p:cNvPicPr preferRelativeResize="0"/>
          <p:nvPr/>
        </p:nvPicPr>
        <p:blipFill rotWithShape="1">
          <a:blip r:embed="rId6">
            <a:alphaModFix/>
          </a:blip>
          <a:srcRect b="0" l="0" r="0" t="0"/>
          <a:stretch/>
        </p:blipFill>
        <p:spPr>
          <a:xfrm>
            <a:off x="762000" y="1951302"/>
            <a:ext cx="8003921" cy="1575029"/>
          </a:xfrm>
          <a:prstGeom prst="rect">
            <a:avLst/>
          </a:prstGeom>
          <a:noFill/>
          <a:ln>
            <a:noFill/>
          </a:ln>
        </p:spPr>
      </p:pic>
      <p:sp>
        <p:nvSpPr>
          <p:cNvPr id="189" name="Google Shape;189;p6"/>
          <p:cNvSpPr/>
          <p:nvPr/>
        </p:nvSpPr>
        <p:spPr>
          <a:xfrm>
            <a:off x="5884602" y="5546986"/>
            <a:ext cx="1037190" cy="942283"/>
          </a:xfrm>
          <a:custGeom>
            <a:rect b="b" l="l" r="r" t="t"/>
            <a:pathLst>
              <a:path extrusionOk="0"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BBA2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
          <p:cNvSpPr/>
          <p:nvPr/>
        </p:nvSpPr>
        <p:spPr>
          <a:xfrm>
            <a:off x="6387959" y="5546640"/>
            <a:ext cx="579819" cy="681195"/>
          </a:xfrm>
          <a:custGeom>
            <a:rect b="b" l="l" r="r" t="t"/>
            <a:pathLst>
              <a:path extrusionOk="0" h="1774434" w="1419932">
                <a:moveTo>
                  <a:pt x="333724" y="23148"/>
                </a:moveTo>
                <a:cubicBezTo>
                  <a:pt x="1011554" y="198163"/>
                  <a:pt x="1419931" y="888690"/>
                  <a:pt x="1246751" y="1566992"/>
                </a:cubicBezTo>
                <a:cubicBezTo>
                  <a:pt x="1224630" y="1655280"/>
                  <a:pt x="1156960" y="1724983"/>
                  <a:pt x="1069366" y="1749709"/>
                </a:cubicBezTo>
                <a:cubicBezTo>
                  <a:pt x="981772" y="1774434"/>
                  <a:pt x="887643" y="1750402"/>
                  <a:pt x="822623" y="1686711"/>
                </a:cubicBezTo>
                <a:cubicBezTo>
                  <a:pt x="757603" y="1623021"/>
                  <a:pt x="731630" y="1529410"/>
                  <a:pt x="754540" y="1441323"/>
                </a:cubicBezTo>
                <a:cubicBezTo>
                  <a:pt x="858448" y="1034342"/>
                  <a:pt x="613422" y="620026"/>
                  <a:pt x="206724" y="515017"/>
                </a:cubicBezTo>
                <a:cubicBezTo>
                  <a:pt x="118496" y="492657"/>
                  <a:pt x="48976" y="424799"/>
                  <a:pt x="24488" y="337138"/>
                </a:cubicBezTo>
                <a:cubicBezTo>
                  <a:pt x="0" y="249478"/>
                  <a:pt x="24286" y="155414"/>
                  <a:pt x="88152" y="90567"/>
                </a:cubicBezTo>
                <a:cubicBezTo>
                  <a:pt x="152018" y="25719"/>
                  <a:pt x="245700" y="0"/>
                  <a:pt x="333724" y="23148"/>
                </a:cubicBezTo>
                <a:close/>
              </a:path>
            </a:pathLst>
          </a:custGeom>
          <a:solidFill>
            <a:srgbClr val="824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txBox="1"/>
          <p:nvPr>
            <p:ph idx="12" type="sldNum"/>
          </p:nvPr>
        </p:nvSpPr>
        <p:spPr>
          <a:xfrm>
            <a:off x="7286870" y="6929527"/>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1EA"/>
        </a:solidFill>
      </p:bgPr>
    </p:bg>
    <p:spTree>
      <p:nvGrpSpPr>
        <p:cNvPr id="195" name="Shape 195"/>
        <p:cNvGrpSpPr/>
        <p:nvPr/>
      </p:nvGrpSpPr>
      <p:grpSpPr>
        <a:xfrm>
          <a:off x="0" y="0"/>
          <a:ext cx="0" cy="0"/>
          <a:chOff x="0" y="0"/>
          <a:chExt cx="0" cy="0"/>
        </a:xfrm>
      </p:grpSpPr>
      <p:pic>
        <p:nvPicPr>
          <p:cNvPr id="196" name="Google Shape;196;p7"/>
          <p:cNvPicPr preferRelativeResize="0"/>
          <p:nvPr/>
        </p:nvPicPr>
        <p:blipFill rotWithShape="1">
          <a:blip r:embed="rId3">
            <a:alphaModFix/>
          </a:blip>
          <a:srcRect b="0" l="0" r="0" t="0"/>
          <a:stretch/>
        </p:blipFill>
        <p:spPr>
          <a:xfrm flipH="1">
            <a:off x="25249" y="6430042"/>
            <a:ext cx="587524" cy="885158"/>
          </a:xfrm>
          <a:prstGeom prst="rect">
            <a:avLst/>
          </a:prstGeom>
          <a:noFill/>
          <a:ln>
            <a:noFill/>
          </a:ln>
        </p:spPr>
      </p:pic>
      <p:pic>
        <p:nvPicPr>
          <p:cNvPr id="197" name="Google Shape;197;p7"/>
          <p:cNvPicPr preferRelativeResize="0"/>
          <p:nvPr/>
        </p:nvPicPr>
        <p:blipFill rotWithShape="1">
          <a:blip r:embed="rId4">
            <a:alphaModFix/>
          </a:blip>
          <a:srcRect b="0" l="0" r="0" t="0"/>
          <a:stretch/>
        </p:blipFill>
        <p:spPr>
          <a:xfrm flipH="1" rot="10800000">
            <a:off x="7238598" y="-245666"/>
            <a:ext cx="2537415" cy="2546967"/>
          </a:xfrm>
          <a:prstGeom prst="rect">
            <a:avLst/>
          </a:prstGeom>
          <a:noFill/>
          <a:ln>
            <a:noFill/>
          </a:ln>
        </p:spPr>
      </p:pic>
      <p:sp>
        <p:nvSpPr>
          <p:cNvPr id="198" name="Google Shape;198;p7"/>
          <p:cNvSpPr txBox="1"/>
          <p:nvPr/>
        </p:nvSpPr>
        <p:spPr>
          <a:xfrm>
            <a:off x="4339538" y="512958"/>
            <a:ext cx="3496874" cy="473015"/>
          </a:xfrm>
          <a:prstGeom prst="rect">
            <a:avLst/>
          </a:prstGeom>
          <a:noFill/>
          <a:ln>
            <a:noFill/>
          </a:ln>
        </p:spPr>
        <p:txBody>
          <a:bodyPr anchorCtr="0" anchor="t" bIns="0" lIns="0" spcFirstLastPara="1" rIns="0" wrap="square" tIns="0">
            <a:spAutoFit/>
          </a:bodyPr>
          <a:lstStyle/>
          <a:p>
            <a:pPr indent="0" lvl="0" marL="0" marR="0" rtl="0" algn="l">
              <a:lnSpc>
                <a:spcPct val="111562"/>
              </a:lnSpc>
              <a:spcBef>
                <a:spcPts val="0"/>
              </a:spcBef>
              <a:spcAft>
                <a:spcPts val="0"/>
              </a:spcAft>
              <a:buNone/>
            </a:pPr>
            <a:r>
              <a:rPr b="1" lang="en-US" sz="3200">
                <a:solidFill>
                  <a:srgbClr val="273335"/>
                </a:solidFill>
                <a:latin typeface="Montserrat"/>
                <a:ea typeface="Montserrat"/>
                <a:cs typeface="Montserrat"/>
                <a:sym typeface="Montserrat"/>
              </a:rPr>
              <a:t>Thực Nghiệm</a:t>
            </a:r>
            <a:endParaRPr b="1" sz="3200">
              <a:solidFill>
                <a:srgbClr val="273335"/>
              </a:solidFill>
              <a:latin typeface="Montserrat"/>
              <a:ea typeface="Montserrat"/>
              <a:cs typeface="Montserrat"/>
              <a:sym typeface="Montserrat"/>
            </a:endParaRPr>
          </a:p>
        </p:txBody>
      </p:sp>
      <p:sp>
        <p:nvSpPr>
          <p:cNvPr id="199" name="Google Shape;199;p7"/>
          <p:cNvSpPr txBox="1"/>
          <p:nvPr/>
        </p:nvSpPr>
        <p:spPr>
          <a:xfrm>
            <a:off x="685800" y="4706305"/>
            <a:ext cx="8748790" cy="2366802"/>
          </a:xfrm>
          <a:prstGeom prst="rect">
            <a:avLst/>
          </a:prstGeom>
          <a:noFill/>
          <a:ln>
            <a:noFill/>
          </a:ln>
        </p:spPr>
        <p:txBody>
          <a:bodyPr anchorCtr="0" anchor="t" bIns="0" lIns="0" spcFirstLastPara="1" rIns="0" wrap="square" tIns="0">
            <a:spAutoFit/>
          </a:bodyPr>
          <a:lstStyle/>
          <a:p>
            <a:pPr indent="-285750" lvl="0" marL="285750" marR="0" rtl="0" algn="l">
              <a:lnSpc>
                <a:spcPct val="150000"/>
              </a:lnSpc>
              <a:spcBef>
                <a:spcPts val="0"/>
              </a:spcBef>
              <a:spcAft>
                <a:spcPts val="0"/>
              </a:spcAft>
              <a:buClr>
                <a:srgbClr val="3F3F3F"/>
              </a:buClr>
              <a:buSzPts val="1300"/>
              <a:buFont typeface="Noto Sans Symbols"/>
              <a:buChar char="❑"/>
            </a:pPr>
            <a:r>
              <a:rPr lang="en-US" sz="1300">
                <a:solidFill>
                  <a:srgbClr val="3F3F3F"/>
                </a:solidFill>
                <a:latin typeface="Montserrat"/>
                <a:ea typeface="Montserrat"/>
                <a:cs typeface="Montserrat"/>
                <a:sym typeface="Montserrat"/>
              </a:rPr>
              <a:t>Bài báo sử dụng các bộ dữ liệu khác nhau để đánh giá hiệu quả của hai phương pháp Domain-Adaptive Pretraining và Task-Adaptive Pretraining.</a:t>
            </a:r>
            <a:endParaRPr/>
          </a:p>
          <a:p>
            <a:pPr indent="-285750" lvl="0" marL="285750" marR="0" rtl="0" algn="l">
              <a:lnSpc>
                <a:spcPct val="150000"/>
              </a:lnSpc>
              <a:spcBef>
                <a:spcPts val="60"/>
              </a:spcBef>
              <a:spcAft>
                <a:spcPts val="0"/>
              </a:spcAft>
              <a:buClr>
                <a:srgbClr val="3F3F3F"/>
              </a:buClr>
              <a:buSzPts val="1300"/>
              <a:buFont typeface="Noto Sans Symbols"/>
              <a:buChar char="❑"/>
            </a:pPr>
            <a:r>
              <a:rPr lang="en-US" sz="1300">
                <a:solidFill>
                  <a:srgbClr val="3F3F3F"/>
                </a:solidFill>
                <a:latin typeface="Montserrat"/>
                <a:ea typeface="Montserrat"/>
                <a:cs typeface="Montserrat"/>
                <a:sym typeface="Montserrat"/>
              </a:rPr>
              <a:t>Các bộ dữ liệu bao gồm CHEMPROT, RCT, ACL-ARC, SCIERC, HYPERPARTISAN, AGNEWS, HELPFULNESS và IMDB.</a:t>
            </a:r>
            <a:endParaRPr/>
          </a:p>
          <a:p>
            <a:pPr indent="-285750" lvl="0" marL="285750" marR="0" rtl="0" algn="l">
              <a:lnSpc>
                <a:spcPct val="150000"/>
              </a:lnSpc>
              <a:spcBef>
                <a:spcPts val="60"/>
              </a:spcBef>
              <a:spcAft>
                <a:spcPts val="0"/>
              </a:spcAft>
              <a:buClr>
                <a:srgbClr val="3F3F3F"/>
              </a:buClr>
              <a:buSzPts val="1300"/>
              <a:buFont typeface="Noto Sans Symbols"/>
              <a:buChar char="❑"/>
            </a:pPr>
            <a:r>
              <a:rPr lang="en-US" sz="1300">
                <a:solidFill>
                  <a:srgbClr val="3F3F3F"/>
                </a:solidFill>
                <a:latin typeface="Montserrat"/>
                <a:ea typeface="Montserrat"/>
                <a:cs typeface="Montserrat"/>
                <a:sym typeface="Montserrat"/>
              </a:rPr>
              <a:t>Tiền xử lý và các tham số được sử dụng để huấn luyện các mô hình ngôn ngữ cũng được mô tả.</a:t>
            </a:r>
            <a:endParaRPr/>
          </a:p>
          <a:p>
            <a:pPr indent="-285750" lvl="0" marL="285750" marR="0" rtl="0" algn="l">
              <a:lnSpc>
                <a:spcPct val="150000"/>
              </a:lnSpc>
              <a:spcBef>
                <a:spcPts val="60"/>
              </a:spcBef>
              <a:spcAft>
                <a:spcPts val="0"/>
              </a:spcAft>
              <a:buClr>
                <a:srgbClr val="3F3F3F"/>
              </a:buClr>
              <a:buSzPts val="1300"/>
              <a:buFont typeface="Noto Sans Symbols"/>
              <a:buChar char="❑"/>
            </a:pPr>
            <a:r>
              <a:rPr lang="en-US" sz="1300">
                <a:solidFill>
                  <a:srgbClr val="3F3F3F"/>
                </a:solidFill>
                <a:latin typeface="Montserrat"/>
                <a:ea typeface="Montserrat"/>
                <a:cs typeface="Montserrat"/>
                <a:sym typeface="Montserrat"/>
              </a:rPr>
              <a:t>Kết quả đánh giá và so sánh hiệu suất của các mô hình trên các tập dữ liệu thử nghiệm khác nhau.</a:t>
            </a:r>
            <a:endParaRPr/>
          </a:p>
          <a:p>
            <a:pPr indent="-285750" lvl="0" marL="285750" marR="0" rtl="0" algn="l">
              <a:lnSpc>
                <a:spcPct val="150000"/>
              </a:lnSpc>
              <a:spcBef>
                <a:spcPts val="60"/>
              </a:spcBef>
              <a:spcAft>
                <a:spcPts val="0"/>
              </a:spcAft>
              <a:buClr>
                <a:srgbClr val="3F3F3F"/>
              </a:buClr>
              <a:buSzPts val="1300"/>
              <a:buFont typeface="Noto Sans Symbols"/>
              <a:buChar char="❑"/>
            </a:pPr>
            <a:r>
              <a:rPr lang="en-US" sz="1300">
                <a:solidFill>
                  <a:srgbClr val="3F3F3F"/>
                </a:solidFill>
                <a:latin typeface="Montserrat"/>
                <a:ea typeface="Montserrat"/>
                <a:cs typeface="Montserrat"/>
                <a:sym typeface="Montserrat"/>
              </a:rPr>
              <a:t>Bàn luận về ý nghĩa của các kết quả thực nghiệm, đặc biệt là về tính khả thi và hiệu quả của việc sử dụng pretraining và fine-tuning trên các lĩnh vực khác nhau.</a:t>
            </a:r>
            <a:endParaRPr/>
          </a:p>
        </p:txBody>
      </p:sp>
      <p:graphicFrame>
        <p:nvGraphicFramePr>
          <p:cNvPr id="200" name="Google Shape;200;p7"/>
          <p:cNvGraphicFramePr/>
          <p:nvPr/>
        </p:nvGraphicFramePr>
        <p:xfrm>
          <a:off x="1752600" y="1603443"/>
          <a:ext cx="3000000" cy="3000000"/>
        </p:xfrm>
        <a:graphic>
          <a:graphicData uri="http://schemas.openxmlformats.org/drawingml/2006/table">
            <a:tbl>
              <a:tblPr>
                <a:noFill/>
                <a:tableStyleId>{4F3C38D9-9BE1-4707-8531-940AA8B3F446}</a:tableStyleId>
              </a:tblPr>
              <a:tblGrid>
                <a:gridCol w="1118625"/>
                <a:gridCol w="1118625"/>
                <a:gridCol w="1118625"/>
                <a:gridCol w="1118625"/>
                <a:gridCol w="1118625"/>
              </a:tblGrid>
              <a:tr h="569475">
                <a:tc>
                  <a:txBody>
                    <a:bodyPr/>
                    <a:lstStyle/>
                    <a:p>
                      <a:pPr indent="0" lvl="0" marL="0" marR="0" rtl="0" algn="ctr">
                        <a:lnSpc>
                          <a:spcPct val="128818"/>
                        </a:lnSpc>
                        <a:spcBef>
                          <a:spcPts val="0"/>
                        </a:spcBef>
                        <a:spcAft>
                          <a:spcPts val="0"/>
                        </a:spcAft>
                        <a:buNone/>
                      </a:pPr>
                      <a:r>
                        <a:t/>
                      </a:r>
                      <a:endParaRPr sz="1100" u="none" cap="none" strike="noStrike"/>
                    </a:p>
                  </a:txBody>
                  <a:tcPr marT="117025" marB="117025" marR="117025" marL="117025" anchor="ctr">
                    <a:lnL cap="flat" cmpd="sng" w="23400">
                      <a:solidFill>
                        <a:srgbClr val="000000"/>
                      </a:solidFill>
                      <a:prstDash val="solid"/>
                      <a:round/>
                      <a:headEnd len="sm" w="sm" type="none"/>
                      <a:tailEnd len="sm" w="sm" type="none"/>
                    </a:lnL>
                    <a:lnR cap="flat" cmpd="sng" w="23400">
                      <a:solidFill>
                        <a:srgbClr val="000000"/>
                      </a:solidFill>
                      <a:prstDash val="solid"/>
                      <a:round/>
                      <a:headEnd len="sm" w="sm" type="none"/>
                      <a:tailEnd len="sm" w="sm" type="none"/>
                    </a:lnR>
                    <a:lnT cap="flat" cmpd="sng" w="23400">
                      <a:solidFill>
                        <a:srgbClr val="000000"/>
                      </a:solidFill>
                      <a:prstDash val="solid"/>
                      <a:round/>
                      <a:headEnd len="sm" w="sm" type="none"/>
                      <a:tailEnd len="sm" w="sm" type="none"/>
                    </a:lnT>
                    <a:lnB cap="flat" cmpd="sng" w="23400">
                      <a:solidFill>
                        <a:srgbClr val="000000"/>
                      </a:solidFill>
                      <a:prstDash val="solid"/>
                      <a:round/>
                      <a:headEnd len="sm" w="sm" type="none"/>
                      <a:tailEnd len="sm" w="sm" type="none"/>
                    </a:lnB>
                    <a:solidFill>
                      <a:srgbClr val="BBA28B"/>
                    </a:solidFill>
                  </a:tcPr>
                </a:tc>
                <a:tc>
                  <a:txBody>
                    <a:bodyPr/>
                    <a:lstStyle/>
                    <a:p>
                      <a:pPr indent="0" lvl="0" marL="0" marR="0" rtl="0" algn="ctr">
                        <a:lnSpc>
                          <a:spcPct val="128818"/>
                        </a:lnSpc>
                        <a:spcBef>
                          <a:spcPts val="0"/>
                        </a:spcBef>
                        <a:spcAft>
                          <a:spcPts val="0"/>
                        </a:spcAft>
                        <a:buNone/>
                      </a:pPr>
                      <a:r>
                        <a:t/>
                      </a:r>
                      <a:endParaRPr sz="1100" u="none" cap="none" strike="noStrike">
                        <a:solidFill>
                          <a:srgbClr val="FF0000"/>
                        </a:solidFill>
                        <a:latin typeface="Calibri"/>
                        <a:ea typeface="Calibri"/>
                        <a:cs typeface="Calibri"/>
                        <a:sym typeface="Calibri"/>
                      </a:endParaRPr>
                    </a:p>
                  </a:txBody>
                  <a:tcPr marT="117025" marB="117025" marR="117025" marL="117025" anchor="ctr">
                    <a:lnL cap="flat" cmpd="sng" w="23400">
                      <a:solidFill>
                        <a:srgbClr val="000000"/>
                      </a:solidFill>
                      <a:prstDash val="solid"/>
                      <a:round/>
                      <a:headEnd len="sm" w="sm" type="none"/>
                      <a:tailEnd len="sm" w="sm" type="none"/>
                    </a:lnL>
                    <a:lnR cap="flat" cmpd="sng" w="23400">
                      <a:solidFill>
                        <a:srgbClr val="000000"/>
                      </a:solidFill>
                      <a:prstDash val="solid"/>
                      <a:round/>
                      <a:headEnd len="sm" w="sm" type="none"/>
                      <a:tailEnd len="sm" w="sm" type="none"/>
                    </a:lnR>
                    <a:lnT cap="flat" cmpd="sng" w="23400">
                      <a:solidFill>
                        <a:srgbClr val="000000"/>
                      </a:solidFill>
                      <a:prstDash val="solid"/>
                      <a:round/>
                      <a:headEnd len="sm" w="sm" type="none"/>
                      <a:tailEnd len="sm" w="sm" type="none"/>
                    </a:lnT>
                    <a:lnB cap="flat" cmpd="sng" w="23400">
                      <a:solidFill>
                        <a:srgbClr val="000000"/>
                      </a:solidFill>
                      <a:prstDash val="solid"/>
                      <a:round/>
                      <a:headEnd len="sm" w="sm" type="none"/>
                      <a:tailEnd len="sm" w="sm" type="none"/>
                    </a:lnB>
                    <a:solidFill>
                      <a:srgbClr val="82421E"/>
                    </a:solidFill>
                  </a:tcPr>
                </a:tc>
                <a:tc>
                  <a:txBody>
                    <a:bodyPr/>
                    <a:lstStyle/>
                    <a:p>
                      <a:pPr indent="0" lvl="0" marL="0" marR="0" rtl="0" algn="ctr">
                        <a:lnSpc>
                          <a:spcPct val="128818"/>
                        </a:lnSpc>
                        <a:spcBef>
                          <a:spcPts val="0"/>
                        </a:spcBef>
                        <a:spcAft>
                          <a:spcPts val="0"/>
                        </a:spcAft>
                        <a:buNone/>
                      </a:pPr>
                      <a:r>
                        <a:t/>
                      </a:r>
                      <a:endParaRPr sz="1100" u="none" cap="none" strike="noStrike">
                        <a:solidFill>
                          <a:srgbClr val="FF0000"/>
                        </a:solidFill>
                        <a:latin typeface="Calibri"/>
                        <a:ea typeface="Calibri"/>
                        <a:cs typeface="Calibri"/>
                        <a:sym typeface="Calibri"/>
                      </a:endParaRPr>
                    </a:p>
                  </a:txBody>
                  <a:tcPr marT="117025" marB="117025" marR="117025" marL="117025" anchor="ctr">
                    <a:lnL cap="flat" cmpd="sng" w="23400">
                      <a:solidFill>
                        <a:srgbClr val="000000"/>
                      </a:solidFill>
                      <a:prstDash val="solid"/>
                      <a:round/>
                      <a:headEnd len="sm" w="sm" type="none"/>
                      <a:tailEnd len="sm" w="sm" type="none"/>
                    </a:lnL>
                    <a:lnR cap="flat" cmpd="sng" w="23400">
                      <a:solidFill>
                        <a:srgbClr val="000000"/>
                      </a:solidFill>
                      <a:prstDash val="solid"/>
                      <a:round/>
                      <a:headEnd len="sm" w="sm" type="none"/>
                      <a:tailEnd len="sm" w="sm" type="none"/>
                    </a:lnR>
                    <a:lnT cap="flat" cmpd="sng" w="23400">
                      <a:solidFill>
                        <a:srgbClr val="000000"/>
                      </a:solidFill>
                      <a:prstDash val="solid"/>
                      <a:round/>
                      <a:headEnd len="sm" w="sm" type="none"/>
                      <a:tailEnd len="sm" w="sm" type="none"/>
                    </a:lnT>
                    <a:lnB cap="flat" cmpd="sng" w="23400">
                      <a:solidFill>
                        <a:srgbClr val="000000"/>
                      </a:solidFill>
                      <a:prstDash val="solid"/>
                      <a:round/>
                      <a:headEnd len="sm" w="sm" type="none"/>
                      <a:tailEnd len="sm" w="sm" type="none"/>
                    </a:lnB>
                    <a:solidFill>
                      <a:srgbClr val="BBA28B"/>
                    </a:solidFill>
                  </a:tcPr>
                </a:tc>
                <a:tc>
                  <a:txBody>
                    <a:bodyPr/>
                    <a:lstStyle/>
                    <a:p>
                      <a:pPr indent="0" lvl="0" marL="0" marR="0" rtl="0" algn="ctr">
                        <a:lnSpc>
                          <a:spcPct val="128818"/>
                        </a:lnSpc>
                        <a:spcBef>
                          <a:spcPts val="0"/>
                        </a:spcBef>
                        <a:spcAft>
                          <a:spcPts val="0"/>
                        </a:spcAft>
                        <a:buNone/>
                      </a:pPr>
                      <a:r>
                        <a:t/>
                      </a:r>
                      <a:endParaRPr sz="1100" u="none" cap="none" strike="noStrike"/>
                    </a:p>
                  </a:txBody>
                  <a:tcPr marT="117025" marB="117025" marR="117025" marL="117025" anchor="ctr">
                    <a:lnL cap="flat" cmpd="sng" w="23400">
                      <a:solidFill>
                        <a:srgbClr val="000000"/>
                      </a:solidFill>
                      <a:prstDash val="solid"/>
                      <a:round/>
                      <a:headEnd len="sm" w="sm" type="none"/>
                      <a:tailEnd len="sm" w="sm" type="none"/>
                    </a:lnL>
                    <a:lnR cap="flat" cmpd="sng" w="23400">
                      <a:solidFill>
                        <a:srgbClr val="000000"/>
                      </a:solidFill>
                      <a:prstDash val="solid"/>
                      <a:round/>
                      <a:headEnd len="sm" w="sm" type="none"/>
                      <a:tailEnd len="sm" w="sm" type="none"/>
                    </a:lnR>
                    <a:lnT cap="flat" cmpd="sng" w="23400">
                      <a:solidFill>
                        <a:srgbClr val="000000"/>
                      </a:solidFill>
                      <a:prstDash val="solid"/>
                      <a:round/>
                      <a:headEnd len="sm" w="sm" type="none"/>
                      <a:tailEnd len="sm" w="sm" type="none"/>
                    </a:lnT>
                    <a:lnB cap="flat" cmpd="sng" w="23400">
                      <a:solidFill>
                        <a:srgbClr val="000000"/>
                      </a:solidFill>
                      <a:prstDash val="solid"/>
                      <a:round/>
                      <a:headEnd len="sm" w="sm" type="none"/>
                      <a:tailEnd len="sm" w="sm" type="none"/>
                    </a:lnB>
                    <a:solidFill>
                      <a:srgbClr val="82421E"/>
                    </a:solidFill>
                  </a:tcPr>
                </a:tc>
                <a:tc>
                  <a:txBody>
                    <a:bodyPr/>
                    <a:lstStyle/>
                    <a:p>
                      <a:pPr indent="0" lvl="0" marL="0" marR="0" rtl="0" algn="ctr">
                        <a:lnSpc>
                          <a:spcPct val="128818"/>
                        </a:lnSpc>
                        <a:spcBef>
                          <a:spcPts val="0"/>
                        </a:spcBef>
                        <a:spcAft>
                          <a:spcPts val="0"/>
                        </a:spcAft>
                        <a:buNone/>
                      </a:pPr>
                      <a:r>
                        <a:t/>
                      </a:r>
                      <a:endParaRPr sz="1100" u="none" cap="none" strike="noStrike"/>
                    </a:p>
                  </a:txBody>
                  <a:tcPr marT="117025" marB="117025" marR="117025" marL="117025" anchor="ctr">
                    <a:lnL cap="flat" cmpd="sng" w="23400">
                      <a:solidFill>
                        <a:srgbClr val="000000"/>
                      </a:solidFill>
                      <a:prstDash val="solid"/>
                      <a:round/>
                      <a:headEnd len="sm" w="sm" type="none"/>
                      <a:tailEnd len="sm" w="sm" type="none"/>
                    </a:lnL>
                    <a:lnR cap="flat" cmpd="sng" w="23400">
                      <a:solidFill>
                        <a:srgbClr val="000000"/>
                      </a:solidFill>
                      <a:prstDash val="solid"/>
                      <a:round/>
                      <a:headEnd len="sm" w="sm" type="none"/>
                      <a:tailEnd len="sm" w="sm" type="none"/>
                    </a:lnR>
                    <a:lnT cap="flat" cmpd="sng" w="23400">
                      <a:solidFill>
                        <a:srgbClr val="000000"/>
                      </a:solidFill>
                      <a:prstDash val="solid"/>
                      <a:round/>
                      <a:headEnd len="sm" w="sm" type="none"/>
                      <a:tailEnd len="sm" w="sm" type="none"/>
                    </a:lnT>
                    <a:lnB cap="flat" cmpd="sng" w="23400">
                      <a:solidFill>
                        <a:srgbClr val="000000"/>
                      </a:solidFill>
                      <a:prstDash val="solid"/>
                      <a:round/>
                      <a:headEnd len="sm" w="sm" type="none"/>
                      <a:tailEnd len="sm" w="sm" type="none"/>
                    </a:lnB>
                    <a:solidFill>
                      <a:srgbClr val="BBA28B"/>
                    </a:solidFill>
                  </a:tcPr>
                </a:tc>
              </a:tr>
              <a:tr h="569475">
                <a:tc>
                  <a:txBody>
                    <a:bodyPr/>
                    <a:lstStyle/>
                    <a:p>
                      <a:pPr indent="0" lvl="0" marL="0" marR="0" rtl="0" algn="ctr">
                        <a:lnSpc>
                          <a:spcPct val="128818"/>
                        </a:lnSpc>
                        <a:spcBef>
                          <a:spcPts val="0"/>
                        </a:spcBef>
                        <a:spcAft>
                          <a:spcPts val="0"/>
                        </a:spcAft>
                        <a:buNone/>
                      </a:pPr>
                      <a:r>
                        <a:t/>
                      </a:r>
                      <a:endParaRPr sz="1100" u="none" cap="none" strike="noStrike"/>
                    </a:p>
                  </a:txBody>
                  <a:tcPr marT="117025" marB="117025" marR="117025" marL="117025" anchor="ctr">
                    <a:lnL cap="flat" cmpd="sng" w="23400">
                      <a:solidFill>
                        <a:srgbClr val="000000"/>
                      </a:solidFill>
                      <a:prstDash val="solid"/>
                      <a:round/>
                      <a:headEnd len="sm" w="sm" type="none"/>
                      <a:tailEnd len="sm" w="sm" type="none"/>
                    </a:lnL>
                    <a:lnR cap="flat" cmpd="sng" w="23400">
                      <a:solidFill>
                        <a:srgbClr val="000000"/>
                      </a:solidFill>
                      <a:prstDash val="solid"/>
                      <a:round/>
                      <a:headEnd len="sm" w="sm" type="none"/>
                      <a:tailEnd len="sm" w="sm" type="none"/>
                    </a:lnR>
                    <a:lnT cap="flat" cmpd="sng" w="23400">
                      <a:solidFill>
                        <a:srgbClr val="000000"/>
                      </a:solidFill>
                      <a:prstDash val="solid"/>
                      <a:round/>
                      <a:headEnd len="sm" w="sm" type="none"/>
                      <a:tailEnd len="sm" w="sm" type="none"/>
                    </a:lnT>
                    <a:lnB cap="flat" cmpd="sng" w="23400">
                      <a:solidFill>
                        <a:srgbClr val="000000"/>
                      </a:solidFill>
                      <a:prstDash val="solid"/>
                      <a:round/>
                      <a:headEnd len="sm" w="sm" type="none"/>
                      <a:tailEnd len="sm" w="sm" type="none"/>
                    </a:lnB>
                  </a:tcPr>
                </a:tc>
                <a:tc>
                  <a:txBody>
                    <a:bodyPr/>
                    <a:lstStyle/>
                    <a:p>
                      <a:pPr indent="0" lvl="0" marL="0" marR="0" rtl="0" algn="ctr">
                        <a:lnSpc>
                          <a:spcPct val="128818"/>
                        </a:lnSpc>
                        <a:spcBef>
                          <a:spcPts val="0"/>
                        </a:spcBef>
                        <a:spcAft>
                          <a:spcPts val="0"/>
                        </a:spcAft>
                        <a:buNone/>
                      </a:pPr>
                      <a:r>
                        <a:t/>
                      </a:r>
                      <a:endParaRPr sz="1100" u="none" cap="none" strike="noStrike"/>
                    </a:p>
                  </a:txBody>
                  <a:tcPr marT="117025" marB="117025" marR="117025" marL="117025" anchor="ctr">
                    <a:lnL cap="flat" cmpd="sng" w="23400">
                      <a:solidFill>
                        <a:srgbClr val="000000"/>
                      </a:solidFill>
                      <a:prstDash val="solid"/>
                      <a:round/>
                      <a:headEnd len="sm" w="sm" type="none"/>
                      <a:tailEnd len="sm" w="sm" type="none"/>
                    </a:lnL>
                    <a:lnR cap="flat" cmpd="sng" w="23400">
                      <a:solidFill>
                        <a:srgbClr val="000000"/>
                      </a:solidFill>
                      <a:prstDash val="solid"/>
                      <a:round/>
                      <a:headEnd len="sm" w="sm" type="none"/>
                      <a:tailEnd len="sm" w="sm" type="none"/>
                    </a:lnR>
                    <a:lnT cap="flat" cmpd="sng" w="23400">
                      <a:solidFill>
                        <a:srgbClr val="000000"/>
                      </a:solidFill>
                      <a:prstDash val="solid"/>
                      <a:round/>
                      <a:headEnd len="sm" w="sm" type="none"/>
                      <a:tailEnd len="sm" w="sm" type="none"/>
                    </a:lnT>
                    <a:lnB cap="flat" cmpd="sng" w="23400">
                      <a:solidFill>
                        <a:srgbClr val="000000"/>
                      </a:solidFill>
                      <a:prstDash val="solid"/>
                      <a:round/>
                      <a:headEnd len="sm" w="sm" type="none"/>
                      <a:tailEnd len="sm" w="sm" type="none"/>
                    </a:lnB>
                  </a:tcPr>
                </a:tc>
                <a:tc>
                  <a:txBody>
                    <a:bodyPr/>
                    <a:lstStyle/>
                    <a:p>
                      <a:pPr indent="0" lvl="0" marL="0" marR="0" rtl="0" algn="ctr">
                        <a:lnSpc>
                          <a:spcPct val="128818"/>
                        </a:lnSpc>
                        <a:spcBef>
                          <a:spcPts val="0"/>
                        </a:spcBef>
                        <a:spcAft>
                          <a:spcPts val="0"/>
                        </a:spcAft>
                        <a:buNone/>
                      </a:pPr>
                      <a:r>
                        <a:t/>
                      </a:r>
                      <a:endParaRPr sz="1100" u="none" cap="none" strike="noStrike"/>
                    </a:p>
                  </a:txBody>
                  <a:tcPr marT="117025" marB="117025" marR="117025" marL="117025" anchor="ctr">
                    <a:lnL cap="flat" cmpd="sng" w="23400">
                      <a:solidFill>
                        <a:srgbClr val="000000"/>
                      </a:solidFill>
                      <a:prstDash val="solid"/>
                      <a:round/>
                      <a:headEnd len="sm" w="sm" type="none"/>
                      <a:tailEnd len="sm" w="sm" type="none"/>
                    </a:lnL>
                    <a:lnR cap="flat" cmpd="sng" w="23400">
                      <a:solidFill>
                        <a:srgbClr val="000000"/>
                      </a:solidFill>
                      <a:prstDash val="solid"/>
                      <a:round/>
                      <a:headEnd len="sm" w="sm" type="none"/>
                      <a:tailEnd len="sm" w="sm" type="none"/>
                    </a:lnR>
                    <a:lnT cap="flat" cmpd="sng" w="23400">
                      <a:solidFill>
                        <a:srgbClr val="000000"/>
                      </a:solidFill>
                      <a:prstDash val="solid"/>
                      <a:round/>
                      <a:headEnd len="sm" w="sm" type="none"/>
                      <a:tailEnd len="sm" w="sm" type="none"/>
                    </a:lnT>
                    <a:lnB cap="flat" cmpd="sng" w="23400">
                      <a:solidFill>
                        <a:srgbClr val="000000"/>
                      </a:solidFill>
                      <a:prstDash val="solid"/>
                      <a:round/>
                      <a:headEnd len="sm" w="sm" type="none"/>
                      <a:tailEnd len="sm" w="sm" type="none"/>
                    </a:lnB>
                  </a:tcPr>
                </a:tc>
                <a:tc>
                  <a:txBody>
                    <a:bodyPr/>
                    <a:lstStyle/>
                    <a:p>
                      <a:pPr indent="0" lvl="0" marL="0" marR="0" rtl="0" algn="ctr">
                        <a:lnSpc>
                          <a:spcPct val="128818"/>
                        </a:lnSpc>
                        <a:spcBef>
                          <a:spcPts val="0"/>
                        </a:spcBef>
                        <a:spcAft>
                          <a:spcPts val="0"/>
                        </a:spcAft>
                        <a:buNone/>
                      </a:pPr>
                      <a:r>
                        <a:t/>
                      </a:r>
                      <a:endParaRPr sz="1100" u="none" cap="none" strike="noStrike"/>
                    </a:p>
                  </a:txBody>
                  <a:tcPr marT="117025" marB="117025" marR="117025" marL="117025" anchor="ctr">
                    <a:lnL cap="flat" cmpd="sng" w="23400">
                      <a:solidFill>
                        <a:srgbClr val="000000"/>
                      </a:solidFill>
                      <a:prstDash val="solid"/>
                      <a:round/>
                      <a:headEnd len="sm" w="sm" type="none"/>
                      <a:tailEnd len="sm" w="sm" type="none"/>
                    </a:lnL>
                    <a:lnR cap="flat" cmpd="sng" w="23400">
                      <a:solidFill>
                        <a:srgbClr val="000000"/>
                      </a:solidFill>
                      <a:prstDash val="solid"/>
                      <a:round/>
                      <a:headEnd len="sm" w="sm" type="none"/>
                      <a:tailEnd len="sm" w="sm" type="none"/>
                    </a:lnR>
                    <a:lnT cap="flat" cmpd="sng" w="23400">
                      <a:solidFill>
                        <a:srgbClr val="000000"/>
                      </a:solidFill>
                      <a:prstDash val="solid"/>
                      <a:round/>
                      <a:headEnd len="sm" w="sm" type="none"/>
                      <a:tailEnd len="sm" w="sm" type="none"/>
                    </a:lnT>
                    <a:lnB cap="flat" cmpd="sng" w="23400">
                      <a:solidFill>
                        <a:srgbClr val="000000"/>
                      </a:solidFill>
                      <a:prstDash val="solid"/>
                      <a:round/>
                      <a:headEnd len="sm" w="sm" type="none"/>
                      <a:tailEnd len="sm" w="sm" type="none"/>
                    </a:lnB>
                  </a:tcPr>
                </a:tc>
                <a:tc>
                  <a:txBody>
                    <a:bodyPr/>
                    <a:lstStyle/>
                    <a:p>
                      <a:pPr indent="0" lvl="0" marL="0" marR="0" rtl="0" algn="ctr">
                        <a:lnSpc>
                          <a:spcPct val="128818"/>
                        </a:lnSpc>
                        <a:spcBef>
                          <a:spcPts val="0"/>
                        </a:spcBef>
                        <a:spcAft>
                          <a:spcPts val="0"/>
                        </a:spcAft>
                        <a:buNone/>
                      </a:pPr>
                      <a:r>
                        <a:t/>
                      </a:r>
                      <a:endParaRPr sz="1100" u="none" cap="none" strike="noStrike"/>
                    </a:p>
                  </a:txBody>
                  <a:tcPr marT="117025" marB="117025" marR="117025" marL="117025" anchor="ctr">
                    <a:lnL cap="flat" cmpd="sng" w="23400">
                      <a:solidFill>
                        <a:srgbClr val="000000"/>
                      </a:solidFill>
                      <a:prstDash val="solid"/>
                      <a:round/>
                      <a:headEnd len="sm" w="sm" type="none"/>
                      <a:tailEnd len="sm" w="sm" type="none"/>
                    </a:lnL>
                    <a:lnR cap="flat" cmpd="sng" w="23400">
                      <a:solidFill>
                        <a:srgbClr val="000000"/>
                      </a:solidFill>
                      <a:prstDash val="solid"/>
                      <a:round/>
                      <a:headEnd len="sm" w="sm" type="none"/>
                      <a:tailEnd len="sm" w="sm" type="none"/>
                    </a:lnR>
                    <a:lnT cap="flat" cmpd="sng" w="23400">
                      <a:solidFill>
                        <a:srgbClr val="000000"/>
                      </a:solidFill>
                      <a:prstDash val="solid"/>
                      <a:round/>
                      <a:headEnd len="sm" w="sm" type="none"/>
                      <a:tailEnd len="sm" w="sm" type="none"/>
                    </a:lnT>
                    <a:lnB cap="flat" cmpd="sng" w="23400">
                      <a:solidFill>
                        <a:srgbClr val="000000"/>
                      </a:solidFill>
                      <a:prstDash val="solid"/>
                      <a:round/>
                      <a:headEnd len="sm" w="sm" type="none"/>
                      <a:tailEnd len="sm" w="sm" type="none"/>
                    </a:lnB>
                  </a:tcPr>
                </a:tc>
              </a:tr>
              <a:tr h="569475">
                <a:tc>
                  <a:txBody>
                    <a:bodyPr/>
                    <a:lstStyle/>
                    <a:p>
                      <a:pPr indent="0" lvl="0" marL="0" marR="0" rtl="0" algn="ctr">
                        <a:lnSpc>
                          <a:spcPct val="128818"/>
                        </a:lnSpc>
                        <a:spcBef>
                          <a:spcPts val="0"/>
                        </a:spcBef>
                        <a:spcAft>
                          <a:spcPts val="0"/>
                        </a:spcAft>
                        <a:buNone/>
                      </a:pPr>
                      <a:r>
                        <a:t/>
                      </a:r>
                      <a:endParaRPr sz="1100" u="none" cap="none" strike="noStrike"/>
                    </a:p>
                  </a:txBody>
                  <a:tcPr marT="117025" marB="117025" marR="117025" marL="117025" anchor="ctr">
                    <a:lnL cap="flat" cmpd="sng" w="23400">
                      <a:solidFill>
                        <a:srgbClr val="000000"/>
                      </a:solidFill>
                      <a:prstDash val="solid"/>
                      <a:round/>
                      <a:headEnd len="sm" w="sm" type="none"/>
                      <a:tailEnd len="sm" w="sm" type="none"/>
                    </a:lnL>
                    <a:lnR cap="flat" cmpd="sng" w="23400">
                      <a:solidFill>
                        <a:srgbClr val="000000"/>
                      </a:solidFill>
                      <a:prstDash val="solid"/>
                      <a:round/>
                      <a:headEnd len="sm" w="sm" type="none"/>
                      <a:tailEnd len="sm" w="sm" type="none"/>
                    </a:lnR>
                    <a:lnT cap="flat" cmpd="sng" w="23400">
                      <a:solidFill>
                        <a:srgbClr val="000000"/>
                      </a:solidFill>
                      <a:prstDash val="solid"/>
                      <a:round/>
                      <a:headEnd len="sm" w="sm" type="none"/>
                      <a:tailEnd len="sm" w="sm" type="none"/>
                    </a:lnT>
                    <a:lnB cap="flat" cmpd="sng" w="23400">
                      <a:solidFill>
                        <a:srgbClr val="000000"/>
                      </a:solidFill>
                      <a:prstDash val="solid"/>
                      <a:round/>
                      <a:headEnd len="sm" w="sm" type="none"/>
                      <a:tailEnd len="sm" w="sm" type="none"/>
                    </a:lnB>
                  </a:tcPr>
                </a:tc>
                <a:tc>
                  <a:txBody>
                    <a:bodyPr/>
                    <a:lstStyle/>
                    <a:p>
                      <a:pPr indent="0" lvl="0" marL="0" marR="0" rtl="0" algn="ctr">
                        <a:lnSpc>
                          <a:spcPct val="128818"/>
                        </a:lnSpc>
                        <a:spcBef>
                          <a:spcPts val="0"/>
                        </a:spcBef>
                        <a:spcAft>
                          <a:spcPts val="0"/>
                        </a:spcAft>
                        <a:buNone/>
                      </a:pPr>
                      <a:r>
                        <a:t/>
                      </a:r>
                      <a:endParaRPr sz="1100" u="none" cap="none" strike="noStrike"/>
                    </a:p>
                  </a:txBody>
                  <a:tcPr marT="117025" marB="117025" marR="117025" marL="117025" anchor="ctr">
                    <a:lnL cap="flat" cmpd="sng" w="23400">
                      <a:solidFill>
                        <a:srgbClr val="000000"/>
                      </a:solidFill>
                      <a:prstDash val="solid"/>
                      <a:round/>
                      <a:headEnd len="sm" w="sm" type="none"/>
                      <a:tailEnd len="sm" w="sm" type="none"/>
                    </a:lnL>
                    <a:lnR cap="flat" cmpd="sng" w="23400">
                      <a:solidFill>
                        <a:srgbClr val="000000"/>
                      </a:solidFill>
                      <a:prstDash val="solid"/>
                      <a:round/>
                      <a:headEnd len="sm" w="sm" type="none"/>
                      <a:tailEnd len="sm" w="sm" type="none"/>
                    </a:lnR>
                    <a:lnT cap="flat" cmpd="sng" w="23400">
                      <a:solidFill>
                        <a:srgbClr val="000000"/>
                      </a:solidFill>
                      <a:prstDash val="solid"/>
                      <a:round/>
                      <a:headEnd len="sm" w="sm" type="none"/>
                      <a:tailEnd len="sm" w="sm" type="none"/>
                    </a:lnT>
                    <a:lnB cap="flat" cmpd="sng" w="23400">
                      <a:solidFill>
                        <a:srgbClr val="000000"/>
                      </a:solidFill>
                      <a:prstDash val="solid"/>
                      <a:round/>
                      <a:headEnd len="sm" w="sm" type="none"/>
                      <a:tailEnd len="sm" w="sm" type="none"/>
                    </a:lnB>
                  </a:tcPr>
                </a:tc>
                <a:tc>
                  <a:txBody>
                    <a:bodyPr/>
                    <a:lstStyle/>
                    <a:p>
                      <a:pPr indent="0" lvl="0" marL="0" marR="0" rtl="0" algn="ctr">
                        <a:lnSpc>
                          <a:spcPct val="128818"/>
                        </a:lnSpc>
                        <a:spcBef>
                          <a:spcPts val="0"/>
                        </a:spcBef>
                        <a:spcAft>
                          <a:spcPts val="0"/>
                        </a:spcAft>
                        <a:buNone/>
                      </a:pPr>
                      <a:r>
                        <a:t/>
                      </a:r>
                      <a:endParaRPr sz="1100" u="none" cap="none" strike="noStrike"/>
                    </a:p>
                  </a:txBody>
                  <a:tcPr marT="117025" marB="117025" marR="117025" marL="117025" anchor="ctr">
                    <a:lnL cap="flat" cmpd="sng" w="23400">
                      <a:solidFill>
                        <a:srgbClr val="000000"/>
                      </a:solidFill>
                      <a:prstDash val="solid"/>
                      <a:round/>
                      <a:headEnd len="sm" w="sm" type="none"/>
                      <a:tailEnd len="sm" w="sm" type="none"/>
                    </a:lnL>
                    <a:lnR cap="flat" cmpd="sng" w="23400">
                      <a:solidFill>
                        <a:srgbClr val="000000"/>
                      </a:solidFill>
                      <a:prstDash val="solid"/>
                      <a:round/>
                      <a:headEnd len="sm" w="sm" type="none"/>
                      <a:tailEnd len="sm" w="sm" type="none"/>
                    </a:lnR>
                    <a:lnT cap="flat" cmpd="sng" w="23400">
                      <a:solidFill>
                        <a:srgbClr val="000000"/>
                      </a:solidFill>
                      <a:prstDash val="solid"/>
                      <a:round/>
                      <a:headEnd len="sm" w="sm" type="none"/>
                      <a:tailEnd len="sm" w="sm" type="none"/>
                    </a:lnT>
                    <a:lnB cap="flat" cmpd="sng" w="23400">
                      <a:solidFill>
                        <a:srgbClr val="000000"/>
                      </a:solidFill>
                      <a:prstDash val="solid"/>
                      <a:round/>
                      <a:headEnd len="sm" w="sm" type="none"/>
                      <a:tailEnd len="sm" w="sm" type="none"/>
                    </a:lnB>
                  </a:tcPr>
                </a:tc>
                <a:tc>
                  <a:txBody>
                    <a:bodyPr/>
                    <a:lstStyle/>
                    <a:p>
                      <a:pPr indent="0" lvl="0" marL="0" marR="0" rtl="0" algn="ctr">
                        <a:lnSpc>
                          <a:spcPct val="128818"/>
                        </a:lnSpc>
                        <a:spcBef>
                          <a:spcPts val="0"/>
                        </a:spcBef>
                        <a:spcAft>
                          <a:spcPts val="0"/>
                        </a:spcAft>
                        <a:buNone/>
                      </a:pPr>
                      <a:r>
                        <a:t/>
                      </a:r>
                      <a:endParaRPr sz="1100" u="none" cap="none" strike="noStrike"/>
                    </a:p>
                  </a:txBody>
                  <a:tcPr marT="117025" marB="117025" marR="117025" marL="117025" anchor="ctr">
                    <a:lnL cap="flat" cmpd="sng" w="23400">
                      <a:solidFill>
                        <a:srgbClr val="000000"/>
                      </a:solidFill>
                      <a:prstDash val="solid"/>
                      <a:round/>
                      <a:headEnd len="sm" w="sm" type="none"/>
                      <a:tailEnd len="sm" w="sm" type="none"/>
                    </a:lnL>
                    <a:lnR cap="flat" cmpd="sng" w="23400">
                      <a:solidFill>
                        <a:srgbClr val="000000"/>
                      </a:solidFill>
                      <a:prstDash val="solid"/>
                      <a:round/>
                      <a:headEnd len="sm" w="sm" type="none"/>
                      <a:tailEnd len="sm" w="sm" type="none"/>
                    </a:lnR>
                    <a:lnT cap="flat" cmpd="sng" w="23400">
                      <a:solidFill>
                        <a:srgbClr val="000000"/>
                      </a:solidFill>
                      <a:prstDash val="solid"/>
                      <a:round/>
                      <a:headEnd len="sm" w="sm" type="none"/>
                      <a:tailEnd len="sm" w="sm" type="none"/>
                    </a:lnT>
                    <a:lnB cap="flat" cmpd="sng" w="23400">
                      <a:solidFill>
                        <a:srgbClr val="000000"/>
                      </a:solidFill>
                      <a:prstDash val="solid"/>
                      <a:round/>
                      <a:headEnd len="sm" w="sm" type="none"/>
                      <a:tailEnd len="sm" w="sm" type="none"/>
                    </a:lnB>
                  </a:tcPr>
                </a:tc>
                <a:tc>
                  <a:txBody>
                    <a:bodyPr/>
                    <a:lstStyle/>
                    <a:p>
                      <a:pPr indent="0" lvl="0" marL="0" marR="0" rtl="0" algn="ctr">
                        <a:lnSpc>
                          <a:spcPct val="128818"/>
                        </a:lnSpc>
                        <a:spcBef>
                          <a:spcPts val="0"/>
                        </a:spcBef>
                        <a:spcAft>
                          <a:spcPts val="0"/>
                        </a:spcAft>
                        <a:buNone/>
                      </a:pPr>
                      <a:r>
                        <a:t/>
                      </a:r>
                      <a:endParaRPr sz="1100" u="none" cap="none" strike="noStrike"/>
                    </a:p>
                  </a:txBody>
                  <a:tcPr marT="117025" marB="117025" marR="117025" marL="117025" anchor="ctr">
                    <a:lnL cap="flat" cmpd="sng" w="23400">
                      <a:solidFill>
                        <a:srgbClr val="000000"/>
                      </a:solidFill>
                      <a:prstDash val="solid"/>
                      <a:round/>
                      <a:headEnd len="sm" w="sm" type="none"/>
                      <a:tailEnd len="sm" w="sm" type="none"/>
                    </a:lnL>
                    <a:lnR cap="flat" cmpd="sng" w="23400">
                      <a:solidFill>
                        <a:srgbClr val="000000"/>
                      </a:solidFill>
                      <a:prstDash val="solid"/>
                      <a:round/>
                      <a:headEnd len="sm" w="sm" type="none"/>
                      <a:tailEnd len="sm" w="sm" type="none"/>
                    </a:lnR>
                    <a:lnT cap="flat" cmpd="sng" w="23400">
                      <a:solidFill>
                        <a:srgbClr val="000000"/>
                      </a:solidFill>
                      <a:prstDash val="solid"/>
                      <a:round/>
                      <a:headEnd len="sm" w="sm" type="none"/>
                      <a:tailEnd len="sm" w="sm" type="none"/>
                    </a:lnT>
                    <a:lnB cap="flat" cmpd="sng" w="23400">
                      <a:solidFill>
                        <a:srgbClr val="000000"/>
                      </a:solidFill>
                      <a:prstDash val="solid"/>
                      <a:round/>
                      <a:headEnd len="sm" w="sm" type="none"/>
                      <a:tailEnd len="sm" w="sm" type="none"/>
                    </a:lnB>
                  </a:tcPr>
                </a:tc>
              </a:tr>
              <a:tr h="569475">
                <a:tc>
                  <a:txBody>
                    <a:bodyPr/>
                    <a:lstStyle/>
                    <a:p>
                      <a:pPr indent="0" lvl="0" marL="0" marR="0" rtl="0" algn="ctr">
                        <a:lnSpc>
                          <a:spcPct val="128818"/>
                        </a:lnSpc>
                        <a:spcBef>
                          <a:spcPts val="0"/>
                        </a:spcBef>
                        <a:spcAft>
                          <a:spcPts val="0"/>
                        </a:spcAft>
                        <a:buNone/>
                      </a:pPr>
                      <a:r>
                        <a:t/>
                      </a:r>
                      <a:endParaRPr sz="1100" u="none" cap="none" strike="noStrike"/>
                    </a:p>
                  </a:txBody>
                  <a:tcPr marT="117025" marB="117025" marR="117025" marL="117025" anchor="ctr">
                    <a:lnL cap="flat" cmpd="sng" w="23400">
                      <a:solidFill>
                        <a:srgbClr val="000000"/>
                      </a:solidFill>
                      <a:prstDash val="solid"/>
                      <a:round/>
                      <a:headEnd len="sm" w="sm" type="none"/>
                      <a:tailEnd len="sm" w="sm" type="none"/>
                    </a:lnL>
                    <a:lnR cap="flat" cmpd="sng" w="23400">
                      <a:solidFill>
                        <a:srgbClr val="000000"/>
                      </a:solidFill>
                      <a:prstDash val="solid"/>
                      <a:round/>
                      <a:headEnd len="sm" w="sm" type="none"/>
                      <a:tailEnd len="sm" w="sm" type="none"/>
                    </a:lnR>
                    <a:lnT cap="flat" cmpd="sng" w="23400">
                      <a:solidFill>
                        <a:srgbClr val="000000"/>
                      </a:solidFill>
                      <a:prstDash val="solid"/>
                      <a:round/>
                      <a:headEnd len="sm" w="sm" type="none"/>
                      <a:tailEnd len="sm" w="sm" type="none"/>
                    </a:lnT>
                    <a:lnB cap="flat" cmpd="sng" w="23400">
                      <a:solidFill>
                        <a:srgbClr val="000000"/>
                      </a:solidFill>
                      <a:prstDash val="solid"/>
                      <a:round/>
                      <a:headEnd len="sm" w="sm" type="none"/>
                      <a:tailEnd len="sm" w="sm" type="none"/>
                    </a:lnB>
                  </a:tcPr>
                </a:tc>
                <a:tc>
                  <a:txBody>
                    <a:bodyPr/>
                    <a:lstStyle/>
                    <a:p>
                      <a:pPr indent="0" lvl="0" marL="0" marR="0" rtl="0" algn="ctr">
                        <a:lnSpc>
                          <a:spcPct val="128818"/>
                        </a:lnSpc>
                        <a:spcBef>
                          <a:spcPts val="0"/>
                        </a:spcBef>
                        <a:spcAft>
                          <a:spcPts val="0"/>
                        </a:spcAft>
                        <a:buNone/>
                      </a:pPr>
                      <a:r>
                        <a:t/>
                      </a:r>
                      <a:endParaRPr sz="1100" u="none" cap="none" strike="noStrike"/>
                    </a:p>
                  </a:txBody>
                  <a:tcPr marT="117025" marB="117025" marR="117025" marL="117025" anchor="ctr">
                    <a:lnL cap="flat" cmpd="sng" w="23400">
                      <a:solidFill>
                        <a:srgbClr val="000000"/>
                      </a:solidFill>
                      <a:prstDash val="solid"/>
                      <a:round/>
                      <a:headEnd len="sm" w="sm" type="none"/>
                      <a:tailEnd len="sm" w="sm" type="none"/>
                    </a:lnL>
                    <a:lnR cap="flat" cmpd="sng" w="23400">
                      <a:solidFill>
                        <a:srgbClr val="000000"/>
                      </a:solidFill>
                      <a:prstDash val="solid"/>
                      <a:round/>
                      <a:headEnd len="sm" w="sm" type="none"/>
                      <a:tailEnd len="sm" w="sm" type="none"/>
                    </a:lnR>
                    <a:lnT cap="flat" cmpd="sng" w="23400">
                      <a:solidFill>
                        <a:srgbClr val="000000"/>
                      </a:solidFill>
                      <a:prstDash val="solid"/>
                      <a:round/>
                      <a:headEnd len="sm" w="sm" type="none"/>
                      <a:tailEnd len="sm" w="sm" type="none"/>
                    </a:lnT>
                    <a:lnB cap="flat" cmpd="sng" w="23400">
                      <a:solidFill>
                        <a:srgbClr val="000000"/>
                      </a:solidFill>
                      <a:prstDash val="solid"/>
                      <a:round/>
                      <a:headEnd len="sm" w="sm" type="none"/>
                      <a:tailEnd len="sm" w="sm" type="none"/>
                    </a:lnB>
                  </a:tcPr>
                </a:tc>
                <a:tc>
                  <a:txBody>
                    <a:bodyPr/>
                    <a:lstStyle/>
                    <a:p>
                      <a:pPr indent="0" lvl="0" marL="0" marR="0" rtl="0" algn="ctr">
                        <a:lnSpc>
                          <a:spcPct val="128818"/>
                        </a:lnSpc>
                        <a:spcBef>
                          <a:spcPts val="0"/>
                        </a:spcBef>
                        <a:spcAft>
                          <a:spcPts val="0"/>
                        </a:spcAft>
                        <a:buNone/>
                      </a:pPr>
                      <a:r>
                        <a:t/>
                      </a:r>
                      <a:endParaRPr sz="1100" u="none" cap="none" strike="noStrike"/>
                    </a:p>
                  </a:txBody>
                  <a:tcPr marT="117025" marB="117025" marR="117025" marL="117025" anchor="ctr">
                    <a:lnL cap="flat" cmpd="sng" w="23400">
                      <a:solidFill>
                        <a:srgbClr val="000000"/>
                      </a:solidFill>
                      <a:prstDash val="solid"/>
                      <a:round/>
                      <a:headEnd len="sm" w="sm" type="none"/>
                      <a:tailEnd len="sm" w="sm" type="none"/>
                    </a:lnL>
                    <a:lnR cap="flat" cmpd="sng" w="23400">
                      <a:solidFill>
                        <a:srgbClr val="000000"/>
                      </a:solidFill>
                      <a:prstDash val="solid"/>
                      <a:round/>
                      <a:headEnd len="sm" w="sm" type="none"/>
                      <a:tailEnd len="sm" w="sm" type="none"/>
                    </a:lnR>
                    <a:lnT cap="flat" cmpd="sng" w="23400">
                      <a:solidFill>
                        <a:srgbClr val="000000"/>
                      </a:solidFill>
                      <a:prstDash val="solid"/>
                      <a:round/>
                      <a:headEnd len="sm" w="sm" type="none"/>
                      <a:tailEnd len="sm" w="sm" type="none"/>
                    </a:lnT>
                    <a:lnB cap="flat" cmpd="sng" w="23400">
                      <a:solidFill>
                        <a:srgbClr val="000000"/>
                      </a:solidFill>
                      <a:prstDash val="solid"/>
                      <a:round/>
                      <a:headEnd len="sm" w="sm" type="none"/>
                      <a:tailEnd len="sm" w="sm" type="none"/>
                    </a:lnB>
                  </a:tcPr>
                </a:tc>
                <a:tc>
                  <a:txBody>
                    <a:bodyPr/>
                    <a:lstStyle/>
                    <a:p>
                      <a:pPr indent="0" lvl="0" marL="0" marR="0" rtl="0" algn="ctr">
                        <a:lnSpc>
                          <a:spcPct val="128818"/>
                        </a:lnSpc>
                        <a:spcBef>
                          <a:spcPts val="0"/>
                        </a:spcBef>
                        <a:spcAft>
                          <a:spcPts val="0"/>
                        </a:spcAft>
                        <a:buNone/>
                      </a:pPr>
                      <a:r>
                        <a:t/>
                      </a:r>
                      <a:endParaRPr sz="1100" u="none" cap="none" strike="noStrike"/>
                    </a:p>
                  </a:txBody>
                  <a:tcPr marT="117025" marB="117025" marR="117025" marL="117025" anchor="ctr">
                    <a:lnL cap="flat" cmpd="sng" w="23400">
                      <a:solidFill>
                        <a:srgbClr val="000000"/>
                      </a:solidFill>
                      <a:prstDash val="solid"/>
                      <a:round/>
                      <a:headEnd len="sm" w="sm" type="none"/>
                      <a:tailEnd len="sm" w="sm" type="none"/>
                    </a:lnL>
                    <a:lnR cap="flat" cmpd="sng" w="23400">
                      <a:solidFill>
                        <a:srgbClr val="000000"/>
                      </a:solidFill>
                      <a:prstDash val="solid"/>
                      <a:round/>
                      <a:headEnd len="sm" w="sm" type="none"/>
                      <a:tailEnd len="sm" w="sm" type="none"/>
                    </a:lnR>
                    <a:lnT cap="flat" cmpd="sng" w="23400">
                      <a:solidFill>
                        <a:srgbClr val="000000"/>
                      </a:solidFill>
                      <a:prstDash val="solid"/>
                      <a:round/>
                      <a:headEnd len="sm" w="sm" type="none"/>
                      <a:tailEnd len="sm" w="sm" type="none"/>
                    </a:lnT>
                    <a:lnB cap="flat" cmpd="sng" w="23400">
                      <a:solidFill>
                        <a:srgbClr val="000000"/>
                      </a:solidFill>
                      <a:prstDash val="solid"/>
                      <a:round/>
                      <a:headEnd len="sm" w="sm" type="none"/>
                      <a:tailEnd len="sm" w="sm" type="none"/>
                    </a:lnB>
                  </a:tcPr>
                </a:tc>
                <a:tc>
                  <a:txBody>
                    <a:bodyPr/>
                    <a:lstStyle/>
                    <a:p>
                      <a:pPr indent="0" lvl="0" marL="0" marR="0" rtl="0" algn="ctr">
                        <a:lnSpc>
                          <a:spcPct val="128818"/>
                        </a:lnSpc>
                        <a:spcBef>
                          <a:spcPts val="0"/>
                        </a:spcBef>
                        <a:spcAft>
                          <a:spcPts val="0"/>
                        </a:spcAft>
                        <a:buNone/>
                      </a:pPr>
                      <a:r>
                        <a:t/>
                      </a:r>
                      <a:endParaRPr sz="1100" u="none" cap="none" strike="noStrike"/>
                    </a:p>
                  </a:txBody>
                  <a:tcPr marT="117025" marB="117025" marR="117025" marL="117025" anchor="ctr">
                    <a:lnL cap="flat" cmpd="sng" w="23400">
                      <a:solidFill>
                        <a:srgbClr val="000000"/>
                      </a:solidFill>
                      <a:prstDash val="solid"/>
                      <a:round/>
                      <a:headEnd len="sm" w="sm" type="none"/>
                      <a:tailEnd len="sm" w="sm" type="none"/>
                    </a:lnL>
                    <a:lnR cap="flat" cmpd="sng" w="23400">
                      <a:solidFill>
                        <a:srgbClr val="000000"/>
                      </a:solidFill>
                      <a:prstDash val="solid"/>
                      <a:round/>
                      <a:headEnd len="sm" w="sm" type="none"/>
                      <a:tailEnd len="sm" w="sm" type="none"/>
                    </a:lnR>
                    <a:lnT cap="flat" cmpd="sng" w="23400">
                      <a:solidFill>
                        <a:srgbClr val="000000"/>
                      </a:solidFill>
                      <a:prstDash val="solid"/>
                      <a:round/>
                      <a:headEnd len="sm" w="sm" type="none"/>
                      <a:tailEnd len="sm" w="sm" type="none"/>
                    </a:lnT>
                    <a:lnB cap="flat" cmpd="sng" w="23400">
                      <a:solidFill>
                        <a:srgbClr val="000000"/>
                      </a:solidFill>
                      <a:prstDash val="solid"/>
                      <a:round/>
                      <a:headEnd len="sm" w="sm" type="none"/>
                      <a:tailEnd len="sm" w="sm" type="none"/>
                    </a:lnB>
                  </a:tcPr>
                </a:tc>
              </a:tr>
              <a:tr h="569475">
                <a:tc>
                  <a:txBody>
                    <a:bodyPr/>
                    <a:lstStyle/>
                    <a:p>
                      <a:pPr indent="0" lvl="0" marL="0" marR="0" rtl="0" algn="ctr">
                        <a:lnSpc>
                          <a:spcPct val="128818"/>
                        </a:lnSpc>
                        <a:spcBef>
                          <a:spcPts val="0"/>
                        </a:spcBef>
                        <a:spcAft>
                          <a:spcPts val="0"/>
                        </a:spcAft>
                        <a:buNone/>
                      </a:pPr>
                      <a:r>
                        <a:t/>
                      </a:r>
                      <a:endParaRPr sz="1100" u="none" cap="none" strike="noStrike"/>
                    </a:p>
                  </a:txBody>
                  <a:tcPr marT="117025" marB="117025" marR="117025" marL="117025" anchor="ctr">
                    <a:lnL cap="flat" cmpd="sng" w="23400">
                      <a:solidFill>
                        <a:srgbClr val="000000"/>
                      </a:solidFill>
                      <a:prstDash val="solid"/>
                      <a:round/>
                      <a:headEnd len="sm" w="sm" type="none"/>
                      <a:tailEnd len="sm" w="sm" type="none"/>
                    </a:lnL>
                    <a:lnR cap="flat" cmpd="sng" w="23400">
                      <a:solidFill>
                        <a:srgbClr val="000000"/>
                      </a:solidFill>
                      <a:prstDash val="solid"/>
                      <a:round/>
                      <a:headEnd len="sm" w="sm" type="none"/>
                      <a:tailEnd len="sm" w="sm" type="none"/>
                    </a:lnR>
                    <a:lnT cap="flat" cmpd="sng" w="23400">
                      <a:solidFill>
                        <a:srgbClr val="000000"/>
                      </a:solidFill>
                      <a:prstDash val="solid"/>
                      <a:round/>
                      <a:headEnd len="sm" w="sm" type="none"/>
                      <a:tailEnd len="sm" w="sm" type="none"/>
                    </a:lnT>
                    <a:lnB cap="flat" cmpd="sng" w="23400">
                      <a:solidFill>
                        <a:srgbClr val="000000"/>
                      </a:solidFill>
                      <a:prstDash val="solid"/>
                      <a:round/>
                      <a:headEnd len="sm" w="sm" type="none"/>
                      <a:tailEnd len="sm" w="sm" type="none"/>
                    </a:lnB>
                  </a:tcPr>
                </a:tc>
                <a:tc>
                  <a:txBody>
                    <a:bodyPr/>
                    <a:lstStyle/>
                    <a:p>
                      <a:pPr indent="0" lvl="0" marL="0" marR="0" rtl="0" algn="ctr">
                        <a:lnSpc>
                          <a:spcPct val="128818"/>
                        </a:lnSpc>
                        <a:spcBef>
                          <a:spcPts val="0"/>
                        </a:spcBef>
                        <a:spcAft>
                          <a:spcPts val="0"/>
                        </a:spcAft>
                        <a:buNone/>
                      </a:pPr>
                      <a:r>
                        <a:t/>
                      </a:r>
                      <a:endParaRPr sz="1100" u="none" cap="none" strike="noStrike"/>
                    </a:p>
                  </a:txBody>
                  <a:tcPr marT="117025" marB="117025" marR="117025" marL="117025" anchor="ctr">
                    <a:lnL cap="flat" cmpd="sng" w="23400">
                      <a:solidFill>
                        <a:srgbClr val="000000"/>
                      </a:solidFill>
                      <a:prstDash val="solid"/>
                      <a:round/>
                      <a:headEnd len="sm" w="sm" type="none"/>
                      <a:tailEnd len="sm" w="sm" type="none"/>
                    </a:lnL>
                    <a:lnR cap="flat" cmpd="sng" w="23400">
                      <a:solidFill>
                        <a:srgbClr val="000000"/>
                      </a:solidFill>
                      <a:prstDash val="solid"/>
                      <a:round/>
                      <a:headEnd len="sm" w="sm" type="none"/>
                      <a:tailEnd len="sm" w="sm" type="none"/>
                    </a:lnR>
                    <a:lnT cap="flat" cmpd="sng" w="23400">
                      <a:solidFill>
                        <a:srgbClr val="000000"/>
                      </a:solidFill>
                      <a:prstDash val="solid"/>
                      <a:round/>
                      <a:headEnd len="sm" w="sm" type="none"/>
                      <a:tailEnd len="sm" w="sm" type="none"/>
                    </a:lnT>
                    <a:lnB cap="flat" cmpd="sng" w="23400">
                      <a:solidFill>
                        <a:srgbClr val="000000"/>
                      </a:solidFill>
                      <a:prstDash val="solid"/>
                      <a:round/>
                      <a:headEnd len="sm" w="sm" type="none"/>
                      <a:tailEnd len="sm" w="sm" type="none"/>
                    </a:lnB>
                  </a:tcPr>
                </a:tc>
                <a:tc>
                  <a:txBody>
                    <a:bodyPr/>
                    <a:lstStyle/>
                    <a:p>
                      <a:pPr indent="0" lvl="0" marL="0" marR="0" rtl="0" algn="ctr">
                        <a:lnSpc>
                          <a:spcPct val="128818"/>
                        </a:lnSpc>
                        <a:spcBef>
                          <a:spcPts val="0"/>
                        </a:spcBef>
                        <a:spcAft>
                          <a:spcPts val="0"/>
                        </a:spcAft>
                        <a:buNone/>
                      </a:pPr>
                      <a:r>
                        <a:t/>
                      </a:r>
                      <a:endParaRPr sz="1100" u="none" cap="none" strike="noStrike"/>
                    </a:p>
                  </a:txBody>
                  <a:tcPr marT="117025" marB="117025" marR="117025" marL="117025" anchor="ctr">
                    <a:lnL cap="flat" cmpd="sng" w="23400">
                      <a:solidFill>
                        <a:srgbClr val="000000"/>
                      </a:solidFill>
                      <a:prstDash val="solid"/>
                      <a:round/>
                      <a:headEnd len="sm" w="sm" type="none"/>
                      <a:tailEnd len="sm" w="sm" type="none"/>
                    </a:lnL>
                    <a:lnR cap="flat" cmpd="sng" w="23400">
                      <a:solidFill>
                        <a:srgbClr val="000000"/>
                      </a:solidFill>
                      <a:prstDash val="solid"/>
                      <a:round/>
                      <a:headEnd len="sm" w="sm" type="none"/>
                      <a:tailEnd len="sm" w="sm" type="none"/>
                    </a:lnR>
                    <a:lnT cap="flat" cmpd="sng" w="23400">
                      <a:solidFill>
                        <a:srgbClr val="000000"/>
                      </a:solidFill>
                      <a:prstDash val="solid"/>
                      <a:round/>
                      <a:headEnd len="sm" w="sm" type="none"/>
                      <a:tailEnd len="sm" w="sm" type="none"/>
                    </a:lnT>
                    <a:lnB cap="flat" cmpd="sng" w="23400">
                      <a:solidFill>
                        <a:srgbClr val="000000"/>
                      </a:solidFill>
                      <a:prstDash val="solid"/>
                      <a:round/>
                      <a:headEnd len="sm" w="sm" type="none"/>
                      <a:tailEnd len="sm" w="sm" type="none"/>
                    </a:lnB>
                  </a:tcPr>
                </a:tc>
                <a:tc>
                  <a:txBody>
                    <a:bodyPr/>
                    <a:lstStyle/>
                    <a:p>
                      <a:pPr indent="0" lvl="0" marL="0" marR="0" rtl="0" algn="ctr">
                        <a:lnSpc>
                          <a:spcPct val="128818"/>
                        </a:lnSpc>
                        <a:spcBef>
                          <a:spcPts val="0"/>
                        </a:spcBef>
                        <a:spcAft>
                          <a:spcPts val="0"/>
                        </a:spcAft>
                        <a:buNone/>
                      </a:pPr>
                      <a:r>
                        <a:t/>
                      </a:r>
                      <a:endParaRPr sz="1100" u="none" cap="none" strike="noStrike"/>
                    </a:p>
                  </a:txBody>
                  <a:tcPr marT="117025" marB="117025" marR="117025" marL="117025" anchor="ctr">
                    <a:lnL cap="flat" cmpd="sng" w="23400">
                      <a:solidFill>
                        <a:srgbClr val="000000"/>
                      </a:solidFill>
                      <a:prstDash val="solid"/>
                      <a:round/>
                      <a:headEnd len="sm" w="sm" type="none"/>
                      <a:tailEnd len="sm" w="sm" type="none"/>
                    </a:lnL>
                    <a:lnR cap="flat" cmpd="sng" w="23400">
                      <a:solidFill>
                        <a:srgbClr val="000000"/>
                      </a:solidFill>
                      <a:prstDash val="solid"/>
                      <a:round/>
                      <a:headEnd len="sm" w="sm" type="none"/>
                      <a:tailEnd len="sm" w="sm" type="none"/>
                    </a:lnR>
                    <a:lnT cap="flat" cmpd="sng" w="23400">
                      <a:solidFill>
                        <a:srgbClr val="000000"/>
                      </a:solidFill>
                      <a:prstDash val="solid"/>
                      <a:round/>
                      <a:headEnd len="sm" w="sm" type="none"/>
                      <a:tailEnd len="sm" w="sm" type="none"/>
                    </a:lnT>
                    <a:lnB cap="flat" cmpd="sng" w="23400">
                      <a:solidFill>
                        <a:srgbClr val="000000"/>
                      </a:solidFill>
                      <a:prstDash val="solid"/>
                      <a:round/>
                      <a:headEnd len="sm" w="sm" type="none"/>
                      <a:tailEnd len="sm" w="sm" type="none"/>
                    </a:lnB>
                  </a:tcPr>
                </a:tc>
                <a:tc>
                  <a:txBody>
                    <a:bodyPr/>
                    <a:lstStyle/>
                    <a:p>
                      <a:pPr indent="0" lvl="0" marL="0" marR="0" rtl="0" algn="ctr">
                        <a:lnSpc>
                          <a:spcPct val="128818"/>
                        </a:lnSpc>
                        <a:spcBef>
                          <a:spcPts val="0"/>
                        </a:spcBef>
                        <a:spcAft>
                          <a:spcPts val="0"/>
                        </a:spcAft>
                        <a:buNone/>
                      </a:pPr>
                      <a:r>
                        <a:t/>
                      </a:r>
                      <a:endParaRPr sz="1100" u="none" cap="none" strike="noStrike"/>
                    </a:p>
                  </a:txBody>
                  <a:tcPr marT="117025" marB="117025" marR="117025" marL="117025" anchor="ctr">
                    <a:lnL cap="flat" cmpd="sng" w="23400">
                      <a:solidFill>
                        <a:srgbClr val="000000"/>
                      </a:solidFill>
                      <a:prstDash val="solid"/>
                      <a:round/>
                      <a:headEnd len="sm" w="sm" type="none"/>
                      <a:tailEnd len="sm" w="sm" type="none"/>
                    </a:lnL>
                    <a:lnR cap="flat" cmpd="sng" w="23400">
                      <a:solidFill>
                        <a:srgbClr val="000000"/>
                      </a:solidFill>
                      <a:prstDash val="solid"/>
                      <a:round/>
                      <a:headEnd len="sm" w="sm" type="none"/>
                      <a:tailEnd len="sm" w="sm" type="none"/>
                    </a:lnR>
                    <a:lnT cap="flat" cmpd="sng" w="23400">
                      <a:solidFill>
                        <a:srgbClr val="000000"/>
                      </a:solidFill>
                      <a:prstDash val="solid"/>
                      <a:round/>
                      <a:headEnd len="sm" w="sm" type="none"/>
                      <a:tailEnd len="sm" w="sm" type="none"/>
                    </a:lnT>
                    <a:lnB cap="flat" cmpd="sng" w="23400">
                      <a:solidFill>
                        <a:srgbClr val="000000"/>
                      </a:solidFill>
                      <a:prstDash val="solid"/>
                      <a:round/>
                      <a:headEnd len="sm" w="sm" type="none"/>
                      <a:tailEnd len="sm" w="sm" type="none"/>
                    </a:lnB>
                  </a:tcPr>
                </a:tc>
              </a:tr>
            </a:tbl>
          </a:graphicData>
        </a:graphic>
      </p:graphicFrame>
      <p:sp>
        <p:nvSpPr>
          <p:cNvPr id="201" name="Google Shape;201;p7"/>
          <p:cNvSpPr txBox="1"/>
          <p:nvPr/>
        </p:nvSpPr>
        <p:spPr>
          <a:xfrm>
            <a:off x="1908645" y="1698798"/>
            <a:ext cx="781803" cy="291245"/>
          </a:xfrm>
          <a:prstGeom prst="rect">
            <a:avLst/>
          </a:prstGeom>
          <a:noFill/>
          <a:ln>
            <a:noFill/>
          </a:ln>
        </p:spPr>
        <p:txBody>
          <a:bodyPr anchorCtr="0" anchor="t" bIns="0" lIns="0" spcFirstLastPara="1" rIns="0" wrap="square" tIns="0">
            <a:spAutoFit/>
          </a:bodyPr>
          <a:lstStyle/>
          <a:p>
            <a:pPr indent="0" lvl="0" marL="0" marR="0" rtl="0" algn="ctr">
              <a:lnSpc>
                <a:spcPct val="140048"/>
              </a:lnSpc>
              <a:spcBef>
                <a:spcPts val="0"/>
              </a:spcBef>
              <a:spcAft>
                <a:spcPts val="0"/>
              </a:spcAft>
              <a:buNone/>
            </a:pPr>
            <a:r>
              <a:rPr lang="en-US" sz="1658">
                <a:solidFill>
                  <a:srgbClr val="000000"/>
                </a:solidFill>
                <a:latin typeface="Poppins"/>
                <a:ea typeface="Poppins"/>
                <a:cs typeface="Poppins"/>
                <a:sym typeface="Poppins"/>
              </a:rPr>
              <a:t>Dom.</a:t>
            </a:r>
            <a:endParaRPr/>
          </a:p>
        </p:txBody>
      </p:sp>
      <p:sp>
        <p:nvSpPr>
          <p:cNvPr id="202" name="Google Shape;202;p7"/>
          <p:cNvSpPr txBox="1"/>
          <p:nvPr/>
        </p:nvSpPr>
        <p:spPr>
          <a:xfrm>
            <a:off x="2911435" y="1691810"/>
            <a:ext cx="1046427" cy="280782"/>
          </a:xfrm>
          <a:prstGeom prst="rect">
            <a:avLst/>
          </a:prstGeom>
          <a:noFill/>
          <a:ln>
            <a:noFill/>
          </a:ln>
        </p:spPr>
        <p:txBody>
          <a:bodyPr anchorCtr="0" anchor="t" bIns="0" lIns="0" spcFirstLastPara="1" rIns="0" wrap="square" tIns="0">
            <a:spAutoFit/>
          </a:bodyPr>
          <a:lstStyle/>
          <a:p>
            <a:pPr indent="0" lvl="0" marL="0" marR="0" rtl="0" algn="ctr">
              <a:lnSpc>
                <a:spcPct val="140048"/>
              </a:lnSpc>
              <a:spcBef>
                <a:spcPts val="0"/>
              </a:spcBef>
              <a:spcAft>
                <a:spcPts val="0"/>
              </a:spcAft>
              <a:buNone/>
            </a:pPr>
            <a:r>
              <a:rPr lang="en-US" sz="1658">
                <a:solidFill>
                  <a:srgbClr val="D9E2E5"/>
                </a:solidFill>
                <a:latin typeface="Poppins"/>
                <a:ea typeface="Poppins"/>
                <a:cs typeface="Poppins"/>
                <a:sym typeface="Poppins"/>
              </a:rPr>
              <a:t>Task</a:t>
            </a:r>
            <a:endParaRPr/>
          </a:p>
        </p:txBody>
      </p:sp>
      <p:sp>
        <p:nvSpPr>
          <p:cNvPr id="203" name="Google Shape;203;p7"/>
          <p:cNvSpPr txBox="1"/>
          <p:nvPr/>
        </p:nvSpPr>
        <p:spPr>
          <a:xfrm>
            <a:off x="3898196" y="1683478"/>
            <a:ext cx="1353558" cy="291245"/>
          </a:xfrm>
          <a:prstGeom prst="rect">
            <a:avLst/>
          </a:prstGeom>
          <a:noFill/>
          <a:ln>
            <a:noFill/>
          </a:ln>
        </p:spPr>
        <p:txBody>
          <a:bodyPr anchorCtr="0" anchor="t" bIns="0" lIns="0" spcFirstLastPara="1" rIns="0" wrap="square" tIns="0">
            <a:spAutoFit/>
          </a:bodyPr>
          <a:lstStyle/>
          <a:p>
            <a:pPr indent="0" lvl="0" marL="0" marR="0" rtl="0" algn="ctr">
              <a:lnSpc>
                <a:spcPct val="140048"/>
              </a:lnSpc>
              <a:spcBef>
                <a:spcPts val="0"/>
              </a:spcBef>
              <a:spcAft>
                <a:spcPts val="0"/>
              </a:spcAft>
              <a:buNone/>
            </a:pPr>
            <a:r>
              <a:rPr lang="en-US" sz="1658">
                <a:solidFill>
                  <a:srgbClr val="000000"/>
                </a:solidFill>
                <a:latin typeface="Poppins"/>
                <a:ea typeface="Poppins"/>
                <a:cs typeface="Poppins"/>
                <a:sym typeface="Poppins"/>
              </a:rPr>
              <a:t>RoBA.</a:t>
            </a:r>
            <a:endParaRPr/>
          </a:p>
        </p:txBody>
      </p:sp>
      <p:sp>
        <p:nvSpPr>
          <p:cNvPr id="204" name="Google Shape;204;p7"/>
          <p:cNvSpPr txBox="1"/>
          <p:nvPr/>
        </p:nvSpPr>
        <p:spPr>
          <a:xfrm>
            <a:off x="5282246" y="1692613"/>
            <a:ext cx="781803" cy="280782"/>
          </a:xfrm>
          <a:prstGeom prst="rect">
            <a:avLst/>
          </a:prstGeom>
          <a:noFill/>
          <a:ln>
            <a:noFill/>
          </a:ln>
        </p:spPr>
        <p:txBody>
          <a:bodyPr anchorCtr="0" anchor="t" bIns="0" lIns="0" spcFirstLastPara="1" rIns="0" wrap="square" tIns="0">
            <a:spAutoFit/>
          </a:bodyPr>
          <a:lstStyle/>
          <a:p>
            <a:pPr indent="0" lvl="0" marL="0" marR="0" rtl="0" algn="ctr">
              <a:lnSpc>
                <a:spcPct val="140048"/>
              </a:lnSpc>
              <a:spcBef>
                <a:spcPts val="0"/>
              </a:spcBef>
              <a:spcAft>
                <a:spcPts val="0"/>
              </a:spcAft>
              <a:buNone/>
            </a:pPr>
            <a:r>
              <a:rPr lang="en-US" sz="1658">
                <a:solidFill>
                  <a:srgbClr val="D9E2E5"/>
                </a:solidFill>
                <a:latin typeface="Poppins"/>
                <a:ea typeface="Poppins"/>
                <a:cs typeface="Poppins"/>
                <a:sym typeface="Poppins"/>
              </a:rPr>
              <a:t>DAPT</a:t>
            </a:r>
            <a:endParaRPr/>
          </a:p>
        </p:txBody>
      </p:sp>
      <p:sp>
        <p:nvSpPr>
          <p:cNvPr id="205" name="Google Shape;205;p7"/>
          <p:cNvSpPr txBox="1"/>
          <p:nvPr/>
        </p:nvSpPr>
        <p:spPr>
          <a:xfrm>
            <a:off x="1908646" y="2317472"/>
            <a:ext cx="781803" cy="280782"/>
          </a:xfrm>
          <a:prstGeom prst="rect">
            <a:avLst/>
          </a:prstGeom>
          <a:noFill/>
          <a:ln>
            <a:noFill/>
          </a:ln>
        </p:spPr>
        <p:txBody>
          <a:bodyPr anchorCtr="0" anchor="t" bIns="0" lIns="0" spcFirstLastPara="1" rIns="0" wrap="square" tIns="0">
            <a:spAutoFit/>
          </a:bodyPr>
          <a:lstStyle/>
          <a:p>
            <a:pPr indent="0" lvl="0" marL="0" marR="0" rtl="0" algn="ctr">
              <a:lnSpc>
                <a:spcPct val="140048"/>
              </a:lnSpc>
              <a:spcBef>
                <a:spcPts val="0"/>
              </a:spcBef>
              <a:spcAft>
                <a:spcPts val="0"/>
              </a:spcAft>
              <a:buNone/>
            </a:pPr>
            <a:r>
              <a:rPr lang="en-US" sz="1658">
                <a:solidFill>
                  <a:srgbClr val="30364E"/>
                </a:solidFill>
                <a:latin typeface="Poppins"/>
                <a:ea typeface="Poppins"/>
                <a:cs typeface="Poppins"/>
                <a:sym typeface="Poppins"/>
              </a:rPr>
              <a:t>BM</a:t>
            </a:r>
            <a:endParaRPr/>
          </a:p>
        </p:txBody>
      </p:sp>
      <p:sp>
        <p:nvSpPr>
          <p:cNvPr id="206" name="Google Shape;206;p7"/>
          <p:cNvSpPr txBox="1"/>
          <p:nvPr/>
        </p:nvSpPr>
        <p:spPr>
          <a:xfrm>
            <a:off x="1908645" y="2866097"/>
            <a:ext cx="781803" cy="280782"/>
          </a:xfrm>
          <a:prstGeom prst="rect">
            <a:avLst/>
          </a:prstGeom>
          <a:noFill/>
          <a:ln>
            <a:noFill/>
          </a:ln>
        </p:spPr>
        <p:txBody>
          <a:bodyPr anchorCtr="0" anchor="t" bIns="0" lIns="0" spcFirstLastPara="1" rIns="0" wrap="square" tIns="0">
            <a:spAutoFit/>
          </a:bodyPr>
          <a:lstStyle/>
          <a:p>
            <a:pPr indent="0" lvl="0" marL="0" marR="0" rtl="0" algn="ctr">
              <a:lnSpc>
                <a:spcPct val="140048"/>
              </a:lnSpc>
              <a:spcBef>
                <a:spcPts val="0"/>
              </a:spcBef>
              <a:spcAft>
                <a:spcPts val="0"/>
              </a:spcAft>
              <a:buNone/>
            </a:pPr>
            <a:r>
              <a:rPr lang="en-US" sz="1658">
                <a:solidFill>
                  <a:srgbClr val="30364E"/>
                </a:solidFill>
                <a:latin typeface="Poppins"/>
                <a:ea typeface="Poppins"/>
                <a:cs typeface="Poppins"/>
                <a:sym typeface="Poppins"/>
              </a:rPr>
              <a:t>CS</a:t>
            </a:r>
            <a:endParaRPr/>
          </a:p>
        </p:txBody>
      </p:sp>
      <p:sp>
        <p:nvSpPr>
          <p:cNvPr id="207" name="Google Shape;207;p7"/>
          <p:cNvSpPr txBox="1"/>
          <p:nvPr/>
        </p:nvSpPr>
        <p:spPr>
          <a:xfrm>
            <a:off x="1952162" y="3431461"/>
            <a:ext cx="781803" cy="280782"/>
          </a:xfrm>
          <a:prstGeom prst="rect">
            <a:avLst/>
          </a:prstGeom>
          <a:noFill/>
          <a:ln>
            <a:noFill/>
          </a:ln>
        </p:spPr>
        <p:txBody>
          <a:bodyPr anchorCtr="0" anchor="t" bIns="0" lIns="0" spcFirstLastPara="1" rIns="0" wrap="square" tIns="0">
            <a:spAutoFit/>
          </a:bodyPr>
          <a:lstStyle/>
          <a:p>
            <a:pPr indent="0" lvl="0" marL="0" marR="0" rtl="0" algn="ctr">
              <a:lnSpc>
                <a:spcPct val="140048"/>
              </a:lnSpc>
              <a:spcBef>
                <a:spcPts val="0"/>
              </a:spcBef>
              <a:spcAft>
                <a:spcPts val="0"/>
              </a:spcAft>
              <a:buNone/>
            </a:pPr>
            <a:r>
              <a:rPr lang="en-US" sz="1658">
                <a:solidFill>
                  <a:srgbClr val="30364E"/>
                </a:solidFill>
                <a:latin typeface="Poppins"/>
                <a:ea typeface="Poppins"/>
                <a:cs typeface="Poppins"/>
                <a:sym typeface="Poppins"/>
              </a:rPr>
              <a:t>NEWS</a:t>
            </a:r>
            <a:endParaRPr/>
          </a:p>
        </p:txBody>
      </p:sp>
      <p:sp>
        <p:nvSpPr>
          <p:cNvPr id="208" name="Google Shape;208;p7"/>
          <p:cNvSpPr txBox="1"/>
          <p:nvPr/>
        </p:nvSpPr>
        <p:spPr>
          <a:xfrm>
            <a:off x="2850329" y="2247191"/>
            <a:ext cx="1207973"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30364E"/>
                </a:solidFill>
                <a:latin typeface="Poppins"/>
                <a:ea typeface="Poppins"/>
                <a:cs typeface="Poppins"/>
                <a:sym typeface="Poppins"/>
              </a:rPr>
              <a:t>CHEMPROT</a:t>
            </a:r>
            <a:endParaRPr/>
          </a:p>
          <a:p>
            <a:pPr indent="0" lvl="0" marL="0" marR="0" rtl="0" algn="ctr">
              <a:spcBef>
                <a:spcPts val="0"/>
              </a:spcBef>
              <a:spcAft>
                <a:spcPts val="0"/>
              </a:spcAft>
              <a:buNone/>
            </a:pPr>
            <a:r>
              <a:rPr lang="en-US" sz="1400">
                <a:solidFill>
                  <a:srgbClr val="30364E"/>
                </a:solidFill>
                <a:latin typeface="Poppins"/>
                <a:ea typeface="Poppins"/>
                <a:cs typeface="Poppins"/>
                <a:sym typeface="Poppins"/>
              </a:rPr>
              <a:t>RCT</a:t>
            </a:r>
            <a:endParaRPr/>
          </a:p>
        </p:txBody>
      </p:sp>
      <p:sp>
        <p:nvSpPr>
          <p:cNvPr id="209" name="Google Shape;209;p7"/>
          <p:cNvSpPr txBox="1"/>
          <p:nvPr/>
        </p:nvSpPr>
        <p:spPr>
          <a:xfrm>
            <a:off x="2659830" y="2808170"/>
            <a:ext cx="1588973" cy="46166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500">
                <a:solidFill>
                  <a:srgbClr val="30364E"/>
                </a:solidFill>
                <a:latin typeface="Poppins"/>
                <a:ea typeface="Poppins"/>
                <a:cs typeface="Poppins"/>
                <a:sym typeface="Poppins"/>
              </a:rPr>
              <a:t>ACL-ARC</a:t>
            </a:r>
            <a:endParaRPr/>
          </a:p>
          <a:p>
            <a:pPr indent="0" lvl="0" marL="0" marR="0" rtl="0" algn="ctr">
              <a:spcBef>
                <a:spcPts val="0"/>
              </a:spcBef>
              <a:spcAft>
                <a:spcPts val="0"/>
              </a:spcAft>
              <a:buNone/>
            </a:pPr>
            <a:r>
              <a:rPr lang="en-US" sz="1500">
                <a:solidFill>
                  <a:srgbClr val="30364E"/>
                </a:solidFill>
                <a:latin typeface="Poppins"/>
                <a:ea typeface="Poppins"/>
                <a:cs typeface="Poppins"/>
                <a:sym typeface="Poppins"/>
              </a:rPr>
              <a:t>SCIERC</a:t>
            </a:r>
            <a:endParaRPr/>
          </a:p>
        </p:txBody>
      </p:sp>
      <p:sp>
        <p:nvSpPr>
          <p:cNvPr id="210" name="Google Shape;210;p7"/>
          <p:cNvSpPr txBox="1"/>
          <p:nvPr/>
        </p:nvSpPr>
        <p:spPr>
          <a:xfrm>
            <a:off x="2856008" y="3358771"/>
            <a:ext cx="1157279" cy="46166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500">
                <a:solidFill>
                  <a:srgbClr val="30364E"/>
                </a:solidFill>
                <a:latin typeface="Poppins"/>
                <a:ea typeface="Poppins"/>
                <a:cs typeface="Poppins"/>
                <a:sym typeface="Poppins"/>
              </a:rPr>
              <a:t>HYP</a:t>
            </a:r>
            <a:endParaRPr/>
          </a:p>
          <a:p>
            <a:pPr indent="0" lvl="0" marL="0" marR="0" rtl="0" algn="ctr">
              <a:spcBef>
                <a:spcPts val="0"/>
              </a:spcBef>
              <a:spcAft>
                <a:spcPts val="0"/>
              </a:spcAft>
              <a:buNone/>
            </a:pPr>
            <a:r>
              <a:rPr lang="en-US" sz="1500">
                <a:solidFill>
                  <a:srgbClr val="30364E"/>
                </a:solidFill>
                <a:latin typeface="Poppins"/>
                <a:ea typeface="Poppins"/>
                <a:cs typeface="Poppins"/>
                <a:sym typeface="Poppins"/>
              </a:rPr>
              <a:t>AGNEWS</a:t>
            </a:r>
            <a:endParaRPr/>
          </a:p>
        </p:txBody>
      </p:sp>
      <p:sp>
        <p:nvSpPr>
          <p:cNvPr id="211" name="Google Shape;211;p7"/>
          <p:cNvSpPr txBox="1"/>
          <p:nvPr/>
        </p:nvSpPr>
        <p:spPr>
          <a:xfrm>
            <a:off x="4178398" y="2195919"/>
            <a:ext cx="781803" cy="51026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58">
                <a:solidFill>
                  <a:srgbClr val="30364E"/>
                </a:solidFill>
                <a:latin typeface="Poppins"/>
                <a:ea typeface="Poppins"/>
                <a:cs typeface="Poppins"/>
                <a:sym typeface="Poppins"/>
              </a:rPr>
              <a:t>81.9</a:t>
            </a:r>
            <a:endParaRPr/>
          </a:p>
          <a:p>
            <a:pPr indent="0" lvl="0" marL="0" marR="0" rtl="0" algn="ctr">
              <a:spcBef>
                <a:spcPts val="0"/>
              </a:spcBef>
              <a:spcAft>
                <a:spcPts val="0"/>
              </a:spcAft>
              <a:buNone/>
            </a:pPr>
            <a:r>
              <a:rPr lang="en-US" sz="1658">
                <a:solidFill>
                  <a:srgbClr val="30364E"/>
                </a:solidFill>
                <a:latin typeface="Poppins"/>
                <a:ea typeface="Poppins"/>
                <a:cs typeface="Poppins"/>
                <a:sym typeface="Poppins"/>
              </a:rPr>
              <a:t>87.2</a:t>
            </a:r>
            <a:endParaRPr/>
          </a:p>
        </p:txBody>
      </p:sp>
      <p:sp>
        <p:nvSpPr>
          <p:cNvPr id="212" name="Google Shape;212;p7"/>
          <p:cNvSpPr txBox="1"/>
          <p:nvPr/>
        </p:nvSpPr>
        <p:spPr>
          <a:xfrm>
            <a:off x="4164735" y="2767022"/>
            <a:ext cx="781803" cy="51026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58">
                <a:solidFill>
                  <a:srgbClr val="30364E"/>
                </a:solidFill>
                <a:latin typeface="Poppins"/>
                <a:ea typeface="Poppins"/>
                <a:cs typeface="Poppins"/>
                <a:sym typeface="Poppins"/>
              </a:rPr>
              <a:t>63.0</a:t>
            </a:r>
            <a:endParaRPr/>
          </a:p>
          <a:p>
            <a:pPr indent="0" lvl="0" marL="0" marR="0" rtl="0" algn="ctr">
              <a:spcBef>
                <a:spcPts val="0"/>
              </a:spcBef>
              <a:spcAft>
                <a:spcPts val="0"/>
              </a:spcAft>
              <a:buNone/>
            </a:pPr>
            <a:r>
              <a:rPr lang="en-US" sz="1658">
                <a:solidFill>
                  <a:srgbClr val="30364E"/>
                </a:solidFill>
                <a:latin typeface="Poppins"/>
                <a:ea typeface="Poppins"/>
                <a:cs typeface="Poppins"/>
                <a:sym typeface="Poppins"/>
              </a:rPr>
              <a:t>77.3</a:t>
            </a:r>
            <a:endParaRPr/>
          </a:p>
        </p:txBody>
      </p:sp>
      <p:sp>
        <p:nvSpPr>
          <p:cNvPr id="213" name="Google Shape;213;p7"/>
          <p:cNvSpPr txBox="1"/>
          <p:nvPr/>
        </p:nvSpPr>
        <p:spPr>
          <a:xfrm>
            <a:off x="4176146" y="3323657"/>
            <a:ext cx="781803" cy="51026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58">
                <a:solidFill>
                  <a:srgbClr val="30364E"/>
                </a:solidFill>
                <a:latin typeface="Poppins"/>
                <a:ea typeface="Poppins"/>
                <a:cs typeface="Poppins"/>
                <a:sym typeface="Poppins"/>
              </a:rPr>
              <a:t>86.6</a:t>
            </a:r>
            <a:endParaRPr/>
          </a:p>
          <a:p>
            <a:pPr indent="0" lvl="0" marL="0" marR="0" rtl="0" algn="ctr">
              <a:spcBef>
                <a:spcPts val="0"/>
              </a:spcBef>
              <a:spcAft>
                <a:spcPts val="0"/>
              </a:spcAft>
              <a:buNone/>
            </a:pPr>
            <a:r>
              <a:rPr lang="en-US" sz="1658">
                <a:solidFill>
                  <a:srgbClr val="30364E"/>
                </a:solidFill>
                <a:latin typeface="Poppins"/>
                <a:ea typeface="Poppins"/>
                <a:cs typeface="Poppins"/>
                <a:sym typeface="Poppins"/>
              </a:rPr>
              <a:t>93.9</a:t>
            </a:r>
            <a:endParaRPr/>
          </a:p>
        </p:txBody>
      </p:sp>
      <p:sp>
        <p:nvSpPr>
          <p:cNvPr id="214" name="Google Shape;214;p7"/>
          <p:cNvSpPr txBox="1"/>
          <p:nvPr/>
        </p:nvSpPr>
        <p:spPr>
          <a:xfrm>
            <a:off x="5306172" y="2195919"/>
            <a:ext cx="781803" cy="51026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58">
                <a:solidFill>
                  <a:srgbClr val="30364E"/>
                </a:solidFill>
                <a:latin typeface="Poppins"/>
                <a:ea typeface="Poppins"/>
                <a:cs typeface="Poppins"/>
                <a:sym typeface="Poppins"/>
              </a:rPr>
              <a:t>84.2</a:t>
            </a:r>
            <a:endParaRPr/>
          </a:p>
          <a:p>
            <a:pPr indent="0" lvl="0" marL="0" marR="0" rtl="0" algn="ctr">
              <a:spcBef>
                <a:spcPts val="0"/>
              </a:spcBef>
              <a:spcAft>
                <a:spcPts val="0"/>
              </a:spcAft>
              <a:buNone/>
            </a:pPr>
            <a:r>
              <a:rPr lang="en-US" sz="1658">
                <a:solidFill>
                  <a:srgbClr val="30364E"/>
                </a:solidFill>
                <a:latin typeface="Poppins"/>
                <a:ea typeface="Poppins"/>
                <a:cs typeface="Poppins"/>
                <a:sym typeface="Poppins"/>
              </a:rPr>
              <a:t>87.6</a:t>
            </a:r>
            <a:endParaRPr/>
          </a:p>
        </p:txBody>
      </p:sp>
      <p:sp>
        <p:nvSpPr>
          <p:cNvPr id="215" name="Google Shape;215;p7"/>
          <p:cNvSpPr txBox="1"/>
          <p:nvPr/>
        </p:nvSpPr>
        <p:spPr>
          <a:xfrm>
            <a:off x="5282247" y="2767022"/>
            <a:ext cx="781803" cy="51026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58">
                <a:solidFill>
                  <a:srgbClr val="30364E"/>
                </a:solidFill>
                <a:latin typeface="Poppins"/>
                <a:ea typeface="Poppins"/>
                <a:cs typeface="Poppins"/>
                <a:sym typeface="Poppins"/>
              </a:rPr>
              <a:t>75.4</a:t>
            </a:r>
            <a:endParaRPr/>
          </a:p>
          <a:p>
            <a:pPr indent="0" lvl="0" marL="0" marR="0" rtl="0" algn="ctr">
              <a:spcBef>
                <a:spcPts val="0"/>
              </a:spcBef>
              <a:spcAft>
                <a:spcPts val="0"/>
              </a:spcAft>
              <a:buNone/>
            </a:pPr>
            <a:r>
              <a:rPr lang="en-US" sz="1658">
                <a:solidFill>
                  <a:srgbClr val="30364E"/>
                </a:solidFill>
                <a:latin typeface="Poppins"/>
                <a:ea typeface="Poppins"/>
                <a:cs typeface="Poppins"/>
                <a:sym typeface="Poppins"/>
              </a:rPr>
              <a:t>80.8</a:t>
            </a:r>
            <a:endParaRPr/>
          </a:p>
        </p:txBody>
      </p:sp>
      <p:sp>
        <p:nvSpPr>
          <p:cNvPr id="216" name="Google Shape;216;p7"/>
          <p:cNvSpPr txBox="1"/>
          <p:nvPr/>
        </p:nvSpPr>
        <p:spPr>
          <a:xfrm>
            <a:off x="5291120" y="3323657"/>
            <a:ext cx="781803" cy="51026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58">
                <a:solidFill>
                  <a:srgbClr val="30364E"/>
                </a:solidFill>
                <a:latin typeface="Poppins"/>
                <a:ea typeface="Poppins"/>
                <a:cs typeface="Poppins"/>
                <a:sym typeface="Poppins"/>
              </a:rPr>
              <a:t>88.2</a:t>
            </a:r>
            <a:endParaRPr/>
          </a:p>
          <a:p>
            <a:pPr indent="0" lvl="0" marL="0" marR="0" rtl="0" algn="ctr">
              <a:spcBef>
                <a:spcPts val="0"/>
              </a:spcBef>
              <a:spcAft>
                <a:spcPts val="0"/>
              </a:spcAft>
              <a:buNone/>
            </a:pPr>
            <a:r>
              <a:rPr lang="en-US" sz="1658">
                <a:solidFill>
                  <a:srgbClr val="30364E"/>
                </a:solidFill>
                <a:latin typeface="Poppins"/>
                <a:ea typeface="Poppins"/>
                <a:cs typeface="Poppins"/>
                <a:sym typeface="Poppins"/>
              </a:rPr>
              <a:t>93.9</a:t>
            </a:r>
            <a:endParaRPr/>
          </a:p>
        </p:txBody>
      </p:sp>
      <p:sp>
        <p:nvSpPr>
          <p:cNvPr id="217" name="Google Shape;217;p7"/>
          <p:cNvSpPr txBox="1"/>
          <p:nvPr/>
        </p:nvSpPr>
        <p:spPr>
          <a:xfrm>
            <a:off x="1935795" y="3981385"/>
            <a:ext cx="781803" cy="280782"/>
          </a:xfrm>
          <a:prstGeom prst="rect">
            <a:avLst/>
          </a:prstGeom>
          <a:noFill/>
          <a:ln>
            <a:noFill/>
          </a:ln>
        </p:spPr>
        <p:txBody>
          <a:bodyPr anchorCtr="0" anchor="t" bIns="0" lIns="0" spcFirstLastPara="1" rIns="0" wrap="square" tIns="0">
            <a:spAutoFit/>
          </a:bodyPr>
          <a:lstStyle/>
          <a:p>
            <a:pPr indent="0" lvl="0" marL="0" marR="0" rtl="0" algn="ctr">
              <a:lnSpc>
                <a:spcPct val="140048"/>
              </a:lnSpc>
              <a:spcBef>
                <a:spcPts val="0"/>
              </a:spcBef>
              <a:spcAft>
                <a:spcPts val="0"/>
              </a:spcAft>
              <a:buNone/>
            </a:pPr>
            <a:r>
              <a:rPr lang="en-US" sz="1658">
                <a:solidFill>
                  <a:srgbClr val="30364E"/>
                </a:solidFill>
                <a:latin typeface="Poppins"/>
                <a:ea typeface="Poppins"/>
                <a:cs typeface="Poppins"/>
                <a:sym typeface="Poppins"/>
              </a:rPr>
              <a:t>REV.</a:t>
            </a:r>
            <a:endParaRPr/>
          </a:p>
        </p:txBody>
      </p:sp>
      <p:sp>
        <p:nvSpPr>
          <p:cNvPr id="218" name="Google Shape;218;p7"/>
          <p:cNvSpPr txBox="1"/>
          <p:nvPr/>
        </p:nvSpPr>
        <p:spPr>
          <a:xfrm>
            <a:off x="2875678" y="3928080"/>
            <a:ext cx="1157279" cy="46166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500">
                <a:solidFill>
                  <a:srgbClr val="30364E"/>
                </a:solidFill>
                <a:latin typeface="Poppins"/>
                <a:ea typeface="Poppins"/>
                <a:cs typeface="Poppins"/>
                <a:sym typeface="Poppins"/>
              </a:rPr>
              <a:t>HELPFUL</a:t>
            </a:r>
            <a:endParaRPr/>
          </a:p>
          <a:p>
            <a:pPr indent="0" lvl="0" marL="0" marR="0" rtl="0" algn="ctr">
              <a:spcBef>
                <a:spcPts val="0"/>
              </a:spcBef>
              <a:spcAft>
                <a:spcPts val="0"/>
              </a:spcAft>
              <a:buNone/>
            </a:pPr>
            <a:r>
              <a:rPr lang="en-US" sz="1500">
                <a:solidFill>
                  <a:srgbClr val="30364E"/>
                </a:solidFill>
                <a:latin typeface="Poppins"/>
                <a:ea typeface="Poppins"/>
                <a:cs typeface="Poppins"/>
                <a:sym typeface="Poppins"/>
              </a:rPr>
              <a:t>IMDB</a:t>
            </a:r>
            <a:endParaRPr/>
          </a:p>
        </p:txBody>
      </p:sp>
      <p:sp>
        <p:nvSpPr>
          <p:cNvPr id="219" name="Google Shape;219;p7"/>
          <p:cNvSpPr txBox="1"/>
          <p:nvPr/>
        </p:nvSpPr>
        <p:spPr>
          <a:xfrm>
            <a:off x="4176145" y="3914847"/>
            <a:ext cx="781803" cy="51026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58">
                <a:solidFill>
                  <a:srgbClr val="30364E"/>
                </a:solidFill>
                <a:latin typeface="Poppins"/>
                <a:ea typeface="Poppins"/>
                <a:cs typeface="Poppins"/>
                <a:sym typeface="Poppins"/>
              </a:rPr>
              <a:t>65.1</a:t>
            </a:r>
            <a:endParaRPr/>
          </a:p>
          <a:p>
            <a:pPr indent="0" lvl="0" marL="0" marR="0" rtl="0" algn="ctr">
              <a:spcBef>
                <a:spcPts val="0"/>
              </a:spcBef>
              <a:spcAft>
                <a:spcPts val="0"/>
              </a:spcAft>
              <a:buNone/>
            </a:pPr>
            <a:r>
              <a:rPr lang="en-US" sz="1658">
                <a:solidFill>
                  <a:srgbClr val="30364E"/>
                </a:solidFill>
                <a:latin typeface="Poppins"/>
                <a:ea typeface="Poppins"/>
                <a:cs typeface="Poppins"/>
                <a:sym typeface="Poppins"/>
              </a:rPr>
              <a:t>95.0</a:t>
            </a:r>
            <a:endParaRPr/>
          </a:p>
        </p:txBody>
      </p:sp>
      <p:sp>
        <p:nvSpPr>
          <p:cNvPr id="220" name="Google Shape;220;p7"/>
          <p:cNvSpPr txBox="1"/>
          <p:nvPr/>
        </p:nvSpPr>
        <p:spPr>
          <a:xfrm>
            <a:off x="6379712" y="1676217"/>
            <a:ext cx="781803" cy="280782"/>
          </a:xfrm>
          <a:prstGeom prst="rect">
            <a:avLst/>
          </a:prstGeom>
          <a:noFill/>
          <a:ln>
            <a:noFill/>
          </a:ln>
        </p:spPr>
        <p:txBody>
          <a:bodyPr anchorCtr="0" anchor="t" bIns="0" lIns="0" spcFirstLastPara="1" rIns="0" wrap="square" tIns="0">
            <a:spAutoFit/>
          </a:bodyPr>
          <a:lstStyle/>
          <a:p>
            <a:pPr indent="0" lvl="0" marL="0" marR="0" rtl="0" algn="ctr">
              <a:lnSpc>
                <a:spcPct val="140048"/>
              </a:lnSpc>
              <a:spcBef>
                <a:spcPts val="0"/>
              </a:spcBef>
              <a:spcAft>
                <a:spcPts val="0"/>
              </a:spcAft>
              <a:buNone/>
            </a:pPr>
            <a:r>
              <a:rPr lang="en-US" sz="1600">
                <a:solidFill>
                  <a:schemeClr val="dk1"/>
                </a:solidFill>
                <a:latin typeface="Calibri"/>
                <a:ea typeface="Calibri"/>
                <a:cs typeface="Calibri"/>
                <a:sym typeface="Calibri"/>
              </a:rPr>
              <a:t>¬</a:t>
            </a:r>
            <a:r>
              <a:rPr lang="en-US" sz="1658">
                <a:solidFill>
                  <a:schemeClr val="dk1"/>
                </a:solidFill>
                <a:latin typeface="Poppins"/>
                <a:ea typeface="Poppins"/>
                <a:cs typeface="Poppins"/>
                <a:sym typeface="Poppins"/>
              </a:rPr>
              <a:t>DAPT</a:t>
            </a:r>
            <a:endParaRPr/>
          </a:p>
        </p:txBody>
      </p:sp>
      <p:sp>
        <p:nvSpPr>
          <p:cNvPr id="221" name="Google Shape;221;p7"/>
          <p:cNvSpPr txBox="1"/>
          <p:nvPr/>
        </p:nvSpPr>
        <p:spPr>
          <a:xfrm>
            <a:off x="5296879" y="3903778"/>
            <a:ext cx="781803" cy="51026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58">
                <a:solidFill>
                  <a:srgbClr val="30364E"/>
                </a:solidFill>
                <a:latin typeface="Poppins"/>
                <a:ea typeface="Poppins"/>
                <a:cs typeface="Poppins"/>
                <a:sym typeface="Poppins"/>
              </a:rPr>
              <a:t>66.5</a:t>
            </a:r>
            <a:endParaRPr/>
          </a:p>
          <a:p>
            <a:pPr indent="0" lvl="0" marL="0" marR="0" rtl="0" algn="ctr">
              <a:spcBef>
                <a:spcPts val="0"/>
              </a:spcBef>
              <a:spcAft>
                <a:spcPts val="0"/>
              </a:spcAft>
              <a:buNone/>
            </a:pPr>
            <a:r>
              <a:rPr lang="en-US" sz="1658">
                <a:solidFill>
                  <a:srgbClr val="30364E"/>
                </a:solidFill>
                <a:latin typeface="Poppins"/>
                <a:ea typeface="Poppins"/>
                <a:cs typeface="Poppins"/>
                <a:sym typeface="Poppins"/>
              </a:rPr>
              <a:t>95.4</a:t>
            </a:r>
            <a:endParaRPr/>
          </a:p>
        </p:txBody>
      </p:sp>
      <p:sp>
        <p:nvSpPr>
          <p:cNvPr id="222" name="Google Shape;222;p7"/>
          <p:cNvSpPr txBox="1"/>
          <p:nvPr/>
        </p:nvSpPr>
        <p:spPr>
          <a:xfrm>
            <a:off x="6424220" y="2168238"/>
            <a:ext cx="781803" cy="51026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58">
                <a:solidFill>
                  <a:srgbClr val="30364E"/>
                </a:solidFill>
                <a:latin typeface="Poppins"/>
                <a:ea typeface="Poppins"/>
                <a:cs typeface="Poppins"/>
                <a:sym typeface="Poppins"/>
              </a:rPr>
              <a:t>79.4</a:t>
            </a:r>
            <a:endParaRPr/>
          </a:p>
          <a:p>
            <a:pPr indent="0" lvl="0" marL="0" marR="0" rtl="0" algn="ctr">
              <a:spcBef>
                <a:spcPts val="0"/>
              </a:spcBef>
              <a:spcAft>
                <a:spcPts val="0"/>
              </a:spcAft>
              <a:buNone/>
            </a:pPr>
            <a:r>
              <a:rPr lang="en-US" sz="1658">
                <a:solidFill>
                  <a:srgbClr val="30364E"/>
                </a:solidFill>
                <a:latin typeface="Poppins"/>
                <a:ea typeface="Poppins"/>
                <a:cs typeface="Poppins"/>
                <a:sym typeface="Poppins"/>
              </a:rPr>
              <a:t>86.9</a:t>
            </a:r>
            <a:endParaRPr/>
          </a:p>
        </p:txBody>
      </p:sp>
      <p:sp>
        <p:nvSpPr>
          <p:cNvPr id="223" name="Google Shape;223;p7"/>
          <p:cNvSpPr txBox="1"/>
          <p:nvPr/>
        </p:nvSpPr>
        <p:spPr>
          <a:xfrm>
            <a:off x="6424221" y="2751354"/>
            <a:ext cx="781803" cy="51026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58">
                <a:solidFill>
                  <a:srgbClr val="30364E"/>
                </a:solidFill>
                <a:latin typeface="Poppins"/>
                <a:ea typeface="Poppins"/>
                <a:cs typeface="Poppins"/>
                <a:sym typeface="Poppins"/>
              </a:rPr>
              <a:t>66.4</a:t>
            </a:r>
            <a:endParaRPr/>
          </a:p>
          <a:p>
            <a:pPr indent="0" lvl="0" marL="0" marR="0" rtl="0" algn="ctr">
              <a:spcBef>
                <a:spcPts val="0"/>
              </a:spcBef>
              <a:spcAft>
                <a:spcPts val="0"/>
              </a:spcAft>
              <a:buNone/>
            </a:pPr>
            <a:r>
              <a:rPr lang="en-US" sz="1658">
                <a:solidFill>
                  <a:srgbClr val="30364E"/>
                </a:solidFill>
                <a:latin typeface="Poppins"/>
                <a:ea typeface="Poppins"/>
                <a:cs typeface="Poppins"/>
                <a:sym typeface="Poppins"/>
              </a:rPr>
              <a:t>79.2</a:t>
            </a:r>
            <a:endParaRPr/>
          </a:p>
        </p:txBody>
      </p:sp>
      <p:sp>
        <p:nvSpPr>
          <p:cNvPr id="224" name="Google Shape;224;p7"/>
          <p:cNvSpPr txBox="1"/>
          <p:nvPr/>
        </p:nvSpPr>
        <p:spPr>
          <a:xfrm>
            <a:off x="6414947" y="3334470"/>
            <a:ext cx="781803" cy="51026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58">
                <a:solidFill>
                  <a:srgbClr val="30364E"/>
                </a:solidFill>
                <a:latin typeface="Poppins"/>
                <a:ea typeface="Poppins"/>
                <a:cs typeface="Poppins"/>
                <a:sym typeface="Poppins"/>
              </a:rPr>
              <a:t>76.4</a:t>
            </a:r>
            <a:endParaRPr/>
          </a:p>
          <a:p>
            <a:pPr indent="0" lvl="0" marL="0" marR="0" rtl="0" algn="ctr">
              <a:spcBef>
                <a:spcPts val="0"/>
              </a:spcBef>
              <a:spcAft>
                <a:spcPts val="0"/>
              </a:spcAft>
              <a:buNone/>
            </a:pPr>
            <a:r>
              <a:rPr lang="en-US" sz="1658">
                <a:solidFill>
                  <a:srgbClr val="30364E"/>
                </a:solidFill>
                <a:latin typeface="Poppins"/>
                <a:ea typeface="Poppins"/>
                <a:cs typeface="Poppins"/>
                <a:sym typeface="Poppins"/>
              </a:rPr>
              <a:t>93.5</a:t>
            </a:r>
            <a:endParaRPr/>
          </a:p>
        </p:txBody>
      </p:sp>
      <p:sp>
        <p:nvSpPr>
          <p:cNvPr id="225" name="Google Shape;225;p7"/>
          <p:cNvSpPr txBox="1"/>
          <p:nvPr/>
        </p:nvSpPr>
        <p:spPr>
          <a:xfrm>
            <a:off x="6409353" y="3912029"/>
            <a:ext cx="781803" cy="51026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58">
                <a:solidFill>
                  <a:srgbClr val="30364E"/>
                </a:solidFill>
                <a:latin typeface="Poppins"/>
                <a:ea typeface="Poppins"/>
                <a:cs typeface="Poppins"/>
                <a:sym typeface="Poppins"/>
              </a:rPr>
              <a:t>65.1</a:t>
            </a:r>
            <a:endParaRPr/>
          </a:p>
          <a:p>
            <a:pPr indent="0" lvl="0" marL="0" marR="0" rtl="0" algn="ctr">
              <a:spcBef>
                <a:spcPts val="0"/>
              </a:spcBef>
              <a:spcAft>
                <a:spcPts val="0"/>
              </a:spcAft>
              <a:buNone/>
            </a:pPr>
            <a:r>
              <a:rPr lang="en-US" sz="1658">
                <a:solidFill>
                  <a:srgbClr val="30364E"/>
                </a:solidFill>
                <a:latin typeface="Poppins"/>
                <a:ea typeface="Poppins"/>
                <a:cs typeface="Poppins"/>
                <a:sym typeface="Poppins"/>
              </a:rPr>
              <a:t>94.1</a:t>
            </a:r>
            <a:endParaRPr/>
          </a:p>
        </p:txBody>
      </p:sp>
      <p:pic>
        <p:nvPicPr>
          <p:cNvPr id="226" name="Google Shape;226;p7"/>
          <p:cNvPicPr preferRelativeResize="0"/>
          <p:nvPr/>
        </p:nvPicPr>
        <p:blipFill rotWithShape="1">
          <a:blip r:embed="rId5">
            <a:alphaModFix/>
          </a:blip>
          <a:srcRect b="0" l="0" r="0" t="0"/>
          <a:stretch/>
        </p:blipFill>
        <p:spPr>
          <a:xfrm>
            <a:off x="77827" y="58202"/>
            <a:ext cx="3631809" cy="1271133"/>
          </a:xfrm>
          <a:prstGeom prst="rect">
            <a:avLst/>
          </a:prstGeom>
          <a:noFill/>
          <a:ln>
            <a:noFill/>
          </a:ln>
        </p:spPr>
      </p:pic>
      <p:pic>
        <p:nvPicPr>
          <p:cNvPr id="227" name="Google Shape;227;p7"/>
          <p:cNvPicPr preferRelativeResize="0"/>
          <p:nvPr/>
        </p:nvPicPr>
        <p:blipFill rotWithShape="1">
          <a:blip r:embed="rId6">
            <a:alphaModFix amt="42000"/>
          </a:blip>
          <a:srcRect b="0" l="0" r="0" t="0"/>
          <a:stretch/>
        </p:blipFill>
        <p:spPr>
          <a:xfrm>
            <a:off x="77827" y="129165"/>
            <a:ext cx="1207212" cy="1200170"/>
          </a:xfrm>
          <a:prstGeom prst="rect">
            <a:avLst/>
          </a:prstGeom>
          <a:noFill/>
          <a:ln>
            <a:noFill/>
          </a:ln>
        </p:spPr>
      </p:pic>
      <p:sp>
        <p:nvSpPr>
          <p:cNvPr id="228" name="Google Shape;228;p7"/>
          <p:cNvSpPr txBox="1"/>
          <p:nvPr/>
        </p:nvSpPr>
        <p:spPr>
          <a:xfrm>
            <a:off x="1335788" y="391118"/>
            <a:ext cx="267388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Poppins"/>
                <a:ea typeface="Poppins"/>
                <a:cs typeface="Poppins"/>
                <a:sym typeface="Poppins"/>
              </a:rPr>
              <a:t>Domain-Adaptive Pretraining</a:t>
            </a:r>
            <a:endParaRPr sz="1800">
              <a:solidFill>
                <a:schemeClr val="lt1"/>
              </a:solidFill>
              <a:latin typeface="Calibri"/>
              <a:ea typeface="Calibri"/>
              <a:cs typeface="Calibri"/>
              <a:sym typeface="Calibri"/>
            </a:endParaRPr>
          </a:p>
        </p:txBody>
      </p:sp>
      <p:sp>
        <p:nvSpPr>
          <p:cNvPr id="229" name="Google Shape;229;p7"/>
          <p:cNvSpPr txBox="1"/>
          <p:nvPr/>
        </p:nvSpPr>
        <p:spPr>
          <a:xfrm>
            <a:off x="137888" y="451785"/>
            <a:ext cx="1171293" cy="610680"/>
          </a:xfrm>
          <a:prstGeom prst="rect">
            <a:avLst/>
          </a:prstGeom>
          <a:noFill/>
          <a:ln>
            <a:noFill/>
          </a:ln>
        </p:spPr>
        <p:txBody>
          <a:bodyPr anchorCtr="0" anchor="t" bIns="0" lIns="0" spcFirstLastPara="1" rIns="0" wrap="square" tIns="0">
            <a:spAutoFit/>
          </a:bodyPr>
          <a:lstStyle/>
          <a:p>
            <a:pPr indent="0" lvl="0" marL="0" marR="0" rtl="0" algn="ctr">
              <a:lnSpc>
                <a:spcPct val="101989"/>
              </a:lnSpc>
              <a:spcBef>
                <a:spcPts val="0"/>
              </a:spcBef>
              <a:spcAft>
                <a:spcPts val="0"/>
              </a:spcAft>
              <a:buNone/>
            </a:pPr>
            <a:r>
              <a:rPr lang="en-US" sz="4474">
                <a:solidFill>
                  <a:srgbClr val="FDFDFD"/>
                </a:solidFill>
                <a:latin typeface="DM Serif Display"/>
                <a:ea typeface="DM Serif Display"/>
                <a:cs typeface="DM Serif Display"/>
                <a:sym typeface="DM Serif Display"/>
              </a:rPr>
              <a:t>02</a:t>
            </a:r>
            <a:endParaRPr/>
          </a:p>
        </p:txBody>
      </p:sp>
      <p:sp>
        <p:nvSpPr>
          <p:cNvPr id="230" name="Google Shape;230;p7"/>
          <p:cNvSpPr txBox="1"/>
          <p:nvPr>
            <p:ph idx="12" type="sldNum"/>
          </p:nvPr>
        </p:nvSpPr>
        <p:spPr>
          <a:xfrm>
            <a:off x="7440505" y="6948755"/>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1EA"/>
        </a:solidFill>
      </p:bgPr>
    </p:bg>
    <p:spTree>
      <p:nvGrpSpPr>
        <p:cNvPr id="234" name="Shape 234"/>
        <p:cNvGrpSpPr/>
        <p:nvPr/>
      </p:nvGrpSpPr>
      <p:grpSpPr>
        <a:xfrm>
          <a:off x="0" y="0"/>
          <a:ext cx="0" cy="0"/>
          <a:chOff x="0" y="0"/>
          <a:chExt cx="0" cy="0"/>
        </a:xfrm>
      </p:grpSpPr>
      <p:pic>
        <p:nvPicPr>
          <p:cNvPr id="235" name="Google Shape;235;p8"/>
          <p:cNvPicPr preferRelativeResize="0"/>
          <p:nvPr/>
        </p:nvPicPr>
        <p:blipFill rotWithShape="1">
          <a:blip r:embed="rId3">
            <a:alphaModFix amt="42000"/>
          </a:blip>
          <a:srcRect b="0" l="0" r="0" t="0"/>
          <a:stretch/>
        </p:blipFill>
        <p:spPr>
          <a:xfrm>
            <a:off x="6143885" y="6095737"/>
            <a:ext cx="1207212" cy="1200170"/>
          </a:xfrm>
          <a:prstGeom prst="rect">
            <a:avLst/>
          </a:prstGeom>
          <a:noFill/>
          <a:ln>
            <a:noFill/>
          </a:ln>
        </p:spPr>
      </p:pic>
      <p:pic>
        <p:nvPicPr>
          <p:cNvPr id="236" name="Google Shape;236;p8"/>
          <p:cNvPicPr preferRelativeResize="0"/>
          <p:nvPr/>
        </p:nvPicPr>
        <p:blipFill rotWithShape="1">
          <a:blip r:embed="rId4">
            <a:alphaModFix/>
          </a:blip>
          <a:srcRect b="0" l="0" r="0" t="0"/>
          <a:stretch/>
        </p:blipFill>
        <p:spPr>
          <a:xfrm flipH="1">
            <a:off x="0" y="5744242"/>
            <a:ext cx="1029627" cy="1551227"/>
          </a:xfrm>
          <a:prstGeom prst="rect">
            <a:avLst/>
          </a:prstGeom>
          <a:noFill/>
          <a:ln>
            <a:noFill/>
          </a:ln>
        </p:spPr>
      </p:pic>
      <p:pic>
        <p:nvPicPr>
          <p:cNvPr id="237" name="Google Shape;237;p8"/>
          <p:cNvPicPr preferRelativeResize="0"/>
          <p:nvPr/>
        </p:nvPicPr>
        <p:blipFill rotWithShape="1">
          <a:blip r:embed="rId5">
            <a:alphaModFix/>
          </a:blip>
          <a:srcRect b="0" l="0" r="0" t="0"/>
          <a:stretch/>
        </p:blipFill>
        <p:spPr>
          <a:xfrm flipH="1" rot="10800000">
            <a:off x="7216185" y="-245807"/>
            <a:ext cx="2537415" cy="2546967"/>
          </a:xfrm>
          <a:prstGeom prst="rect">
            <a:avLst/>
          </a:prstGeom>
          <a:noFill/>
          <a:ln>
            <a:noFill/>
          </a:ln>
        </p:spPr>
      </p:pic>
      <p:sp>
        <p:nvSpPr>
          <p:cNvPr id="238" name="Google Shape;238;p8"/>
          <p:cNvSpPr txBox="1"/>
          <p:nvPr/>
        </p:nvSpPr>
        <p:spPr>
          <a:xfrm>
            <a:off x="571500" y="1584748"/>
            <a:ext cx="8229600" cy="566565"/>
          </a:xfrm>
          <a:prstGeom prst="rect">
            <a:avLst/>
          </a:prstGeom>
          <a:noFill/>
          <a:ln>
            <a:noFill/>
          </a:ln>
        </p:spPr>
        <p:txBody>
          <a:bodyPr anchorCtr="0" anchor="t" bIns="0" lIns="0" spcFirstLastPara="1" rIns="0" wrap="square" tIns="0">
            <a:spAutoFit/>
          </a:bodyPr>
          <a:lstStyle/>
          <a:p>
            <a:pPr indent="0" lvl="0" marL="0" marR="0" rtl="0" algn="l">
              <a:lnSpc>
                <a:spcPct val="212500"/>
              </a:lnSpc>
              <a:spcBef>
                <a:spcPts val="0"/>
              </a:spcBef>
              <a:spcAft>
                <a:spcPts val="0"/>
              </a:spcAft>
              <a:buNone/>
            </a:pPr>
            <a:r>
              <a:rPr b="1" lang="en-US" sz="2400">
                <a:solidFill>
                  <a:srgbClr val="273335"/>
                </a:solidFill>
                <a:latin typeface="Montserrat"/>
                <a:ea typeface="Montserrat"/>
                <a:cs typeface="Montserrat"/>
                <a:sym typeface="Montserrat"/>
              </a:rPr>
              <a:t>Mức độ liên quan của các lĩnh vực đối với DAPT</a:t>
            </a:r>
            <a:endParaRPr/>
          </a:p>
        </p:txBody>
      </p:sp>
      <p:sp>
        <p:nvSpPr>
          <p:cNvPr id="239" name="Google Shape;239;p8"/>
          <p:cNvSpPr txBox="1"/>
          <p:nvPr/>
        </p:nvSpPr>
        <p:spPr>
          <a:xfrm>
            <a:off x="571500" y="2331717"/>
            <a:ext cx="8610600" cy="3692678"/>
          </a:xfrm>
          <a:prstGeom prst="rect">
            <a:avLst/>
          </a:prstGeom>
          <a:noFill/>
          <a:ln>
            <a:noFill/>
          </a:ln>
        </p:spPr>
        <p:txBody>
          <a:bodyPr anchorCtr="0" anchor="t" bIns="0" lIns="0" spcFirstLastPara="1" rIns="0" wrap="square" tIns="0">
            <a:spAutoFit/>
          </a:bodyPr>
          <a:lstStyle/>
          <a:p>
            <a:pPr indent="-285750" lvl="0" marL="285750" marR="0" rtl="0" algn="just">
              <a:lnSpc>
                <a:spcPct val="150000"/>
              </a:lnSpc>
              <a:spcBef>
                <a:spcPts val="0"/>
              </a:spcBef>
              <a:spcAft>
                <a:spcPts val="0"/>
              </a:spcAft>
              <a:buClr>
                <a:srgbClr val="3F3F3F"/>
              </a:buClr>
              <a:buSzPts val="1800"/>
              <a:buFont typeface="Noto Sans Symbols"/>
              <a:buChar char="❑"/>
            </a:pPr>
            <a:r>
              <a:rPr b="0" i="0" lang="en-US" sz="1800">
                <a:solidFill>
                  <a:srgbClr val="3F3F3F"/>
                </a:solidFill>
                <a:latin typeface="Montserrat"/>
                <a:ea typeface="Montserrat"/>
                <a:cs typeface="Montserrat"/>
                <a:sym typeface="Montserrat"/>
              </a:rPr>
              <a:t>"Domain Relevance" được định nghĩa là mức độ liên quan giữa tập dữ liệu pretraining và tập dữ liệu fine-tuning.</a:t>
            </a:r>
            <a:endParaRPr/>
          </a:p>
          <a:p>
            <a:pPr indent="-285750" lvl="0" marL="285750" marR="0" rtl="0" algn="just">
              <a:lnSpc>
                <a:spcPct val="150000"/>
              </a:lnSpc>
              <a:spcBef>
                <a:spcPts val="0"/>
              </a:spcBef>
              <a:spcAft>
                <a:spcPts val="0"/>
              </a:spcAft>
              <a:buClr>
                <a:srgbClr val="3F3F3F"/>
              </a:buClr>
              <a:buSzPts val="1800"/>
              <a:buFont typeface="Noto Sans Symbols"/>
              <a:buChar char="❑"/>
            </a:pPr>
            <a:r>
              <a:rPr b="0" i="0" lang="en-US" sz="1800">
                <a:solidFill>
                  <a:srgbClr val="3F3F3F"/>
                </a:solidFill>
                <a:latin typeface="Montserrat"/>
                <a:ea typeface="Montserrat"/>
                <a:cs typeface="Montserrat"/>
                <a:sym typeface="Montserrat"/>
              </a:rPr>
              <a:t>Để đánh giá "Domain Relevance", các tác giả sử dụng phương pháp tính toán khoảng cách cosine giữa các vectơ nhúng của các từ.</a:t>
            </a:r>
            <a:endParaRPr/>
          </a:p>
          <a:p>
            <a:pPr indent="-285750" lvl="0" marL="285750" marR="0" rtl="0" algn="just">
              <a:lnSpc>
                <a:spcPct val="150000"/>
              </a:lnSpc>
              <a:spcBef>
                <a:spcPts val="0"/>
              </a:spcBef>
              <a:spcAft>
                <a:spcPts val="0"/>
              </a:spcAft>
              <a:buClr>
                <a:srgbClr val="3F3F3F"/>
              </a:buClr>
              <a:buSzPts val="1800"/>
              <a:buFont typeface="Noto Sans Symbols"/>
              <a:buChar char="❑"/>
            </a:pPr>
            <a:r>
              <a:rPr b="0" i="0" lang="en-US" sz="1800">
                <a:solidFill>
                  <a:srgbClr val="3F3F3F"/>
                </a:solidFill>
                <a:latin typeface="Montserrat"/>
                <a:ea typeface="Montserrat"/>
                <a:cs typeface="Montserrat"/>
                <a:sym typeface="Montserrat"/>
              </a:rPr>
              <a:t>Các tác giả xác định rằng mức độ liên quan giữa pretraining corpus và tập dữ liệu fine-tuning có ảnh hưởng đáng kể đến hiệu suất của mô hình.</a:t>
            </a:r>
            <a:endParaRPr/>
          </a:p>
          <a:p>
            <a:pPr indent="-285750" lvl="0" marL="285750" marR="0" rtl="0" algn="just">
              <a:lnSpc>
                <a:spcPct val="150000"/>
              </a:lnSpc>
              <a:spcBef>
                <a:spcPts val="0"/>
              </a:spcBef>
              <a:spcAft>
                <a:spcPts val="0"/>
              </a:spcAft>
              <a:buClr>
                <a:srgbClr val="3F3F3F"/>
              </a:buClr>
              <a:buSzPts val="1800"/>
              <a:buFont typeface="Noto Sans Symbols"/>
              <a:buChar char="❑"/>
            </a:pPr>
            <a:r>
              <a:rPr b="0" i="0" lang="en-US" sz="1800">
                <a:solidFill>
                  <a:srgbClr val="3F3F3F"/>
                </a:solidFill>
                <a:latin typeface="Montserrat"/>
                <a:ea typeface="Montserrat"/>
                <a:cs typeface="Montserrat"/>
                <a:sym typeface="Montserrat"/>
              </a:rPr>
              <a:t>Tác giả đề xuất một phương pháp chọn pretraining corpus phù hợp để tăng cường hiệu suất của mô hình trên các tập dữ liệu fine-tuning.</a:t>
            </a:r>
            <a:endParaRPr sz="1800">
              <a:solidFill>
                <a:srgbClr val="3F3F3F"/>
              </a:solidFill>
              <a:latin typeface="Montserrat"/>
              <a:ea typeface="Montserrat"/>
              <a:cs typeface="Montserrat"/>
              <a:sym typeface="Montserrat"/>
            </a:endParaRPr>
          </a:p>
        </p:txBody>
      </p:sp>
      <p:pic>
        <p:nvPicPr>
          <p:cNvPr id="240" name="Google Shape;240;p8"/>
          <p:cNvPicPr preferRelativeResize="0"/>
          <p:nvPr/>
        </p:nvPicPr>
        <p:blipFill rotWithShape="1">
          <a:blip r:embed="rId6">
            <a:alphaModFix/>
          </a:blip>
          <a:srcRect b="0" l="0" r="0" t="0"/>
          <a:stretch/>
        </p:blipFill>
        <p:spPr>
          <a:xfrm>
            <a:off x="152400" y="109458"/>
            <a:ext cx="3631809" cy="1271133"/>
          </a:xfrm>
          <a:prstGeom prst="rect">
            <a:avLst/>
          </a:prstGeom>
          <a:noFill/>
          <a:ln>
            <a:noFill/>
          </a:ln>
        </p:spPr>
      </p:pic>
      <p:pic>
        <p:nvPicPr>
          <p:cNvPr id="241" name="Google Shape;241;p8"/>
          <p:cNvPicPr preferRelativeResize="0"/>
          <p:nvPr/>
        </p:nvPicPr>
        <p:blipFill rotWithShape="1">
          <a:blip r:embed="rId3">
            <a:alphaModFix amt="42000"/>
          </a:blip>
          <a:srcRect b="0" l="0" r="0" t="0"/>
          <a:stretch/>
        </p:blipFill>
        <p:spPr>
          <a:xfrm>
            <a:off x="152400" y="180421"/>
            <a:ext cx="1207212" cy="1200170"/>
          </a:xfrm>
          <a:prstGeom prst="rect">
            <a:avLst/>
          </a:prstGeom>
          <a:noFill/>
          <a:ln>
            <a:noFill/>
          </a:ln>
        </p:spPr>
      </p:pic>
      <p:sp>
        <p:nvSpPr>
          <p:cNvPr id="242" name="Google Shape;242;p8"/>
          <p:cNvSpPr txBox="1"/>
          <p:nvPr/>
        </p:nvSpPr>
        <p:spPr>
          <a:xfrm>
            <a:off x="1410361" y="442374"/>
            <a:ext cx="267388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Poppins"/>
                <a:ea typeface="Poppins"/>
                <a:cs typeface="Poppins"/>
                <a:sym typeface="Poppins"/>
              </a:rPr>
              <a:t>Domain-Adaptive Pretraining</a:t>
            </a:r>
            <a:endParaRPr sz="1800">
              <a:solidFill>
                <a:schemeClr val="lt1"/>
              </a:solidFill>
              <a:latin typeface="Calibri"/>
              <a:ea typeface="Calibri"/>
              <a:cs typeface="Calibri"/>
              <a:sym typeface="Calibri"/>
            </a:endParaRPr>
          </a:p>
        </p:txBody>
      </p:sp>
      <p:sp>
        <p:nvSpPr>
          <p:cNvPr id="243" name="Google Shape;243;p8"/>
          <p:cNvSpPr txBox="1"/>
          <p:nvPr/>
        </p:nvSpPr>
        <p:spPr>
          <a:xfrm>
            <a:off x="212461" y="503041"/>
            <a:ext cx="1171293" cy="610680"/>
          </a:xfrm>
          <a:prstGeom prst="rect">
            <a:avLst/>
          </a:prstGeom>
          <a:noFill/>
          <a:ln>
            <a:noFill/>
          </a:ln>
        </p:spPr>
        <p:txBody>
          <a:bodyPr anchorCtr="0" anchor="t" bIns="0" lIns="0" spcFirstLastPara="1" rIns="0" wrap="square" tIns="0">
            <a:spAutoFit/>
          </a:bodyPr>
          <a:lstStyle/>
          <a:p>
            <a:pPr indent="0" lvl="0" marL="0" marR="0" rtl="0" algn="ctr">
              <a:lnSpc>
                <a:spcPct val="101989"/>
              </a:lnSpc>
              <a:spcBef>
                <a:spcPts val="0"/>
              </a:spcBef>
              <a:spcAft>
                <a:spcPts val="0"/>
              </a:spcAft>
              <a:buNone/>
            </a:pPr>
            <a:r>
              <a:rPr lang="en-US" sz="4474">
                <a:solidFill>
                  <a:srgbClr val="FDFDFD"/>
                </a:solidFill>
                <a:latin typeface="DM Serif Display"/>
                <a:ea typeface="DM Serif Display"/>
                <a:cs typeface="DM Serif Display"/>
                <a:sym typeface="DM Serif Display"/>
              </a:rPr>
              <a:t>02</a:t>
            </a:r>
            <a:endParaRPr/>
          </a:p>
        </p:txBody>
      </p:sp>
      <p:sp>
        <p:nvSpPr>
          <p:cNvPr id="244" name="Google Shape;244;p8"/>
          <p:cNvSpPr txBox="1"/>
          <p:nvPr>
            <p:ph idx="12" type="sldNum"/>
          </p:nvPr>
        </p:nvSpPr>
        <p:spPr>
          <a:xfrm>
            <a:off x="7339374" y="6924482"/>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1EA"/>
        </a:solidFill>
      </p:bgPr>
    </p:bg>
    <p:spTree>
      <p:nvGrpSpPr>
        <p:cNvPr id="248" name="Shape 248"/>
        <p:cNvGrpSpPr/>
        <p:nvPr/>
      </p:nvGrpSpPr>
      <p:grpSpPr>
        <a:xfrm>
          <a:off x="0" y="0"/>
          <a:ext cx="0" cy="0"/>
          <a:chOff x="0" y="0"/>
          <a:chExt cx="0" cy="0"/>
        </a:xfrm>
      </p:grpSpPr>
      <p:pic>
        <p:nvPicPr>
          <p:cNvPr id="249" name="Google Shape;249;p9"/>
          <p:cNvPicPr preferRelativeResize="0"/>
          <p:nvPr/>
        </p:nvPicPr>
        <p:blipFill rotWithShape="1">
          <a:blip r:embed="rId3">
            <a:alphaModFix/>
          </a:blip>
          <a:srcRect b="0" l="0" r="0" t="0"/>
          <a:stretch/>
        </p:blipFill>
        <p:spPr>
          <a:xfrm flipH="1">
            <a:off x="0" y="5744242"/>
            <a:ext cx="1029627" cy="1551227"/>
          </a:xfrm>
          <a:prstGeom prst="rect">
            <a:avLst/>
          </a:prstGeom>
          <a:noFill/>
          <a:ln>
            <a:noFill/>
          </a:ln>
        </p:spPr>
      </p:pic>
      <p:pic>
        <p:nvPicPr>
          <p:cNvPr id="250" name="Google Shape;250;p9"/>
          <p:cNvPicPr preferRelativeResize="0"/>
          <p:nvPr/>
        </p:nvPicPr>
        <p:blipFill rotWithShape="1">
          <a:blip r:embed="rId4">
            <a:alphaModFix/>
          </a:blip>
          <a:srcRect b="0" l="0" r="0" t="0"/>
          <a:stretch/>
        </p:blipFill>
        <p:spPr>
          <a:xfrm flipH="1" rot="10800000">
            <a:off x="7215322" y="-3637"/>
            <a:ext cx="2537415" cy="2546967"/>
          </a:xfrm>
          <a:prstGeom prst="rect">
            <a:avLst/>
          </a:prstGeom>
          <a:noFill/>
          <a:ln>
            <a:noFill/>
          </a:ln>
        </p:spPr>
      </p:pic>
      <p:sp>
        <p:nvSpPr>
          <p:cNvPr id="251" name="Google Shape;251;p9"/>
          <p:cNvSpPr txBox="1"/>
          <p:nvPr/>
        </p:nvSpPr>
        <p:spPr>
          <a:xfrm>
            <a:off x="304800" y="1725784"/>
            <a:ext cx="8597591" cy="3277179"/>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lang="en-US" sz="1800">
                <a:solidFill>
                  <a:srgbClr val="273335"/>
                </a:solidFill>
                <a:latin typeface="Montserrat"/>
                <a:ea typeface="Montserrat"/>
                <a:cs typeface="Montserrat"/>
                <a:sym typeface="Montserrat"/>
              </a:rPr>
              <a:t>	Trong phần này tác giả trình bày giới hạn của các bộ dữ liệu được tạo ra cho các nhiệm vụ cụ thể, có thể chỉ bao phủ một phần của văn bản có sẵn trong một lĩnh vực. Qua đó đề xuất một giải pháp gọi là tiền huấn luyện thích ứng nhiệm vụ (TAPT), bao gồm tiền huấn luyện trên bộ dữ liệu đào tạo chưa được gán nhãn cho một nhiệm vụ cụ thể. TAPT ít tốn kém hơn so với tiền huấn luyện thích ứng lĩnh vực (DAPT) và sử dụng một bộ dữ liệu tiền huấn luyện nhỏ hơn, nhưng phù hợp với nhiệm vụ hơn. Các thí nghiệm cho thấy TAPT thường tốt hơn DAPT về hiệu suất.</a:t>
            </a:r>
            <a:endParaRPr sz="1800">
              <a:solidFill>
                <a:srgbClr val="273335"/>
              </a:solidFill>
              <a:latin typeface="Montserrat"/>
              <a:ea typeface="Montserrat"/>
              <a:cs typeface="Montserrat"/>
              <a:sym typeface="Montserrat"/>
            </a:endParaRPr>
          </a:p>
        </p:txBody>
      </p:sp>
      <p:pic>
        <p:nvPicPr>
          <p:cNvPr id="252" name="Google Shape;252;p9"/>
          <p:cNvPicPr preferRelativeResize="0"/>
          <p:nvPr/>
        </p:nvPicPr>
        <p:blipFill rotWithShape="1">
          <a:blip r:embed="rId5">
            <a:alphaModFix/>
          </a:blip>
          <a:srcRect b="0" l="0" r="0" t="0"/>
          <a:stretch/>
        </p:blipFill>
        <p:spPr>
          <a:xfrm>
            <a:off x="228600" y="352207"/>
            <a:ext cx="2971800" cy="1040130"/>
          </a:xfrm>
          <a:prstGeom prst="rect">
            <a:avLst/>
          </a:prstGeom>
          <a:noFill/>
          <a:ln>
            <a:noFill/>
          </a:ln>
        </p:spPr>
      </p:pic>
      <p:pic>
        <p:nvPicPr>
          <p:cNvPr id="253" name="Google Shape;253;p9"/>
          <p:cNvPicPr preferRelativeResize="0"/>
          <p:nvPr/>
        </p:nvPicPr>
        <p:blipFill rotWithShape="1">
          <a:blip r:embed="rId6">
            <a:alphaModFix amt="42000"/>
          </a:blip>
          <a:srcRect b="0" l="0" r="0" t="0"/>
          <a:stretch/>
        </p:blipFill>
        <p:spPr>
          <a:xfrm>
            <a:off x="192168" y="416470"/>
            <a:ext cx="1018025" cy="1012086"/>
          </a:xfrm>
          <a:prstGeom prst="rect">
            <a:avLst/>
          </a:prstGeom>
          <a:noFill/>
          <a:ln>
            <a:noFill/>
          </a:ln>
        </p:spPr>
      </p:pic>
      <p:sp>
        <p:nvSpPr>
          <p:cNvPr id="254" name="Google Shape;254;p9"/>
          <p:cNvSpPr txBox="1"/>
          <p:nvPr/>
        </p:nvSpPr>
        <p:spPr>
          <a:xfrm>
            <a:off x="410307" y="636455"/>
            <a:ext cx="695520" cy="592855"/>
          </a:xfrm>
          <a:prstGeom prst="rect">
            <a:avLst/>
          </a:prstGeom>
          <a:noFill/>
          <a:ln>
            <a:noFill/>
          </a:ln>
        </p:spPr>
        <p:txBody>
          <a:bodyPr anchorCtr="0" anchor="t" bIns="0" lIns="0" spcFirstLastPara="1" rIns="0" wrap="square" tIns="0">
            <a:spAutoFit/>
          </a:bodyPr>
          <a:lstStyle/>
          <a:p>
            <a:pPr indent="0" lvl="0" marL="0" marR="0" rtl="0" algn="ctr">
              <a:lnSpc>
                <a:spcPct val="126750"/>
              </a:lnSpc>
              <a:spcBef>
                <a:spcPts val="0"/>
              </a:spcBef>
              <a:spcAft>
                <a:spcPts val="0"/>
              </a:spcAft>
              <a:buNone/>
            </a:pPr>
            <a:r>
              <a:rPr lang="en-US" sz="3600">
                <a:solidFill>
                  <a:srgbClr val="FDFDFD"/>
                </a:solidFill>
                <a:latin typeface="DM Serif Display"/>
                <a:ea typeface="DM Serif Display"/>
                <a:cs typeface="DM Serif Display"/>
                <a:sym typeface="DM Serif Display"/>
              </a:rPr>
              <a:t>03</a:t>
            </a:r>
            <a:endParaRPr/>
          </a:p>
        </p:txBody>
      </p:sp>
      <p:sp>
        <p:nvSpPr>
          <p:cNvPr id="255" name="Google Shape;255;p9"/>
          <p:cNvSpPr txBox="1"/>
          <p:nvPr/>
        </p:nvSpPr>
        <p:spPr>
          <a:xfrm>
            <a:off x="1235133" y="599347"/>
            <a:ext cx="267388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Poppins"/>
                <a:ea typeface="Poppins"/>
                <a:cs typeface="Poppins"/>
                <a:sym typeface="Poppins"/>
              </a:rPr>
              <a:t>Task-Adaptive Pretraining</a:t>
            </a:r>
            <a:endParaRPr sz="1800">
              <a:solidFill>
                <a:schemeClr val="lt1"/>
              </a:solidFill>
              <a:latin typeface="Calibri"/>
              <a:ea typeface="Calibri"/>
              <a:cs typeface="Calibri"/>
              <a:sym typeface="Calibri"/>
            </a:endParaRPr>
          </a:p>
        </p:txBody>
      </p:sp>
      <p:sp>
        <p:nvSpPr>
          <p:cNvPr id="256" name="Google Shape;256;p9"/>
          <p:cNvSpPr txBox="1"/>
          <p:nvPr>
            <p:ph idx="12" type="sldNum"/>
          </p:nvPr>
        </p:nvSpPr>
        <p:spPr>
          <a:xfrm>
            <a:off x="7315200" y="6912759"/>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hoanhkhoi</dc:creator>
</cp:coreProperties>
</file>